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7" r:id="rId2"/>
    <p:sldMasterId id="2147483673" r:id="rId3"/>
    <p:sldMasterId id="2147483682" r:id="rId4"/>
    <p:sldMasterId id="2147483648" r:id="rId5"/>
    <p:sldMasterId id="2147483689" r:id="rId6"/>
  </p:sldMasterIdLst>
  <p:sldIdLst>
    <p:sldId id="256" r:id="rId7"/>
    <p:sldId id="268" r:id="rId8"/>
    <p:sldId id="260" r:id="rId9"/>
    <p:sldId id="259" r:id="rId10"/>
    <p:sldId id="257" r:id="rId11"/>
    <p:sldId id="266" r:id="rId12"/>
    <p:sldId id="267" r:id="rId13"/>
    <p:sldId id="261" r:id="rId14"/>
    <p:sldId id="270" r:id="rId15"/>
    <p:sldId id="271" r:id="rId16"/>
    <p:sldId id="269" r:id="rId17"/>
    <p:sldId id="272" r:id="rId18"/>
    <p:sldId id="274" r:id="rId19"/>
    <p:sldId id="273" r:id="rId20"/>
    <p:sldId id="275" r:id="rId21"/>
    <p:sldId id="262" r:id="rId22"/>
    <p:sldId id="276" r:id="rId23"/>
    <p:sldId id="296" r:id="rId24"/>
    <p:sldId id="297" r:id="rId25"/>
    <p:sldId id="298" r:id="rId26"/>
    <p:sldId id="288" r:id="rId27"/>
    <p:sldId id="263" r:id="rId28"/>
    <p:sldId id="279" r:id="rId29"/>
    <p:sldId id="280" r:id="rId30"/>
    <p:sldId id="281" r:id="rId31"/>
    <p:sldId id="283" r:id="rId32"/>
    <p:sldId id="282" r:id="rId33"/>
    <p:sldId id="284" r:id="rId34"/>
    <p:sldId id="285" r:id="rId35"/>
    <p:sldId id="286" r:id="rId36"/>
    <p:sldId id="264" r:id="rId37"/>
    <p:sldId id="277" r:id="rId38"/>
    <p:sldId id="278" r:id="rId39"/>
    <p:sldId id="301" r:id="rId40"/>
    <p:sldId id="302" r:id="rId41"/>
    <p:sldId id="293" r:id="rId42"/>
    <p:sldId id="294" r:id="rId43"/>
    <p:sldId id="300" r:id="rId44"/>
    <p:sldId id="295" r:id="rId45"/>
    <p:sldId id="292" r:id="rId46"/>
    <p:sldId id="299" r:id="rId47"/>
    <p:sldId id="303" r:id="rId48"/>
    <p:sldId id="304" r:id="rId49"/>
    <p:sldId id="305" r:id="rId50"/>
    <p:sldId id="290" r:id="rId51"/>
    <p:sldId id="291" r:id="rId52"/>
    <p:sldId id="289" r:id="rId53"/>
    <p:sldId id="265" r:id="rId54"/>
    <p:sldId id="287" r:id="rId55"/>
    <p:sldId id="306" r:id="rId56"/>
    <p:sldId id="307" r:id="rId57"/>
    <p:sldId id="308" r:id="rId5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werkblad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werkblad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werkblad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werkblad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werkblad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werkblad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werkblad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werkblad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werkblad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werkblad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werkblad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werkblad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werkblad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werkblad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werkblad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werkblad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werkblad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werkblad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werkblad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werkblad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werkblad30.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werkblad31.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werkblad32.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werkblad33.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werkblad34.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werkblad35.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werkblad36.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werkblad37.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werkblad38.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werkblad39.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werkblad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werkblad40.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werkblad41.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werkblad42.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werkblad43.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werkblad44.xlsx"/><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werkblad45.xlsx"/><Relationship Id="rId2" Type="http://schemas.microsoft.com/office/2011/relationships/chartColorStyle" Target="colors44.xml"/><Relationship Id="rId1" Type="http://schemas.microsoft.com/office/2011/relationships/chartStyle" Target="style4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werkblad46.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werkblad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werkblad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werkblad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werkblad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werkblad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nl-BE"/>
              <a:t>Geboortejaar</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nl-BE"/>
        </a:p>
      </c:txPr>
    </c:title>
    <c:autoTitleDeleted val="0"/>
    <c:plotArea>
      <c:layout/>
      <c:pieChart>
        <c:varyColors val="1"/>
        <c:ser>
          <c:idx val="0"/>
          <c:order val="0"/>
          <c:tx>
            <c:strRef>
              <c:f>Blad1!$B$1</c:f>
              <c:strCache>
                <c:ptCount val="1"/>
                <c:pt idx="0">
                  <c:v>Reeks 1</c:v>
                </c:pt>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50000"/>
                        </a:schemeClr>
                      </a:solidFill>
                      <a:latin typeface="+mn-lt"/>
                      <a:ea typeface="+mn-ea"/>
                      <a:cs typeface="+mn-cs"/>
                    </a:defRPr>
                  </a:pPr>
                  <a:endParaRPr lang="nl-BE"/>
                </a:p>
              </c:txPr>
              <c:dLblPos val="inEnd"/>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dLblPos val="inEnd"/>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numRef>
              <c:f>Blad1!$A$2:$A$6</c:f>
              <c:numCache>
                <c:formatCode>General</c:formatCode>
                <c:ptCount val="5"/>
                <c:pt idx="0">
                  <c:v>1996</c:v>
                </c:pt>
                <c:pt idx="1">
                  <c:v>1997</c:v>
                </c:pt>
                <c:pt idx="2">
                  <c:v>1998</c:v>
                </c:pt>
                <c:pt idx="3">
                  <c:v>1999</c:v>
                </c:pt>
                <c:pt idx="4">
                  <c:v>2000</c:v>
                </c:pt>
              </c:numCache>
            </c:numRef>
          </c:cat>
          <c:val>
            <c:numRef>
              <c:f>Blad1!$B$2:$B$6</c:f>
              <c:numCache>
                <c:formatCode>General</c:formatCode>
                <c:ptCount val="5"/>
                <c:pt idx="0">
                  <c:v>20.6</c:v>
                </c:pt>
                <c:pt idx="1">
                  <c:v>20.399999999999999</c:v>
                </c:pt>
                <c:pt idx="2">
                  <c:v>20.3</c:v>
                </c:pt>
                <c:pt idx="3">
                  <c:v>19.5</c:v>
                </c:pt>
                <c:pt idx="4">
                  <c:v>19.3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Blad1!$B$1</c:f>
              <c:strCache>
                <c:ptCount val="1"/>
                <c:pt idx="0">
                  <c:v>kijk ernaar uit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nieuwe Vlaming (N=191)</c:v>
                </c:pt>
                <c:pt idx="3">
                  <c:v>Studeert nog (N=737)</c:v>
                </c:pt>
                <c:pt idx="4">
                  <c:v>Man (N=442)</c:v>
                </c:pt>
                <c:pt idx="5">
                  <c:v>Vrouw (N=424)</c:v>
                </c:pt>
                <c:pt idx="6">
                  <c:v>1997 (N=177)</c:v>
                </c:pt>
                <c:pt idx="7">
                  <c:v>1999 (N=169)</c:v>
                </c:pt>
                <c:pt idx="8">
                  <c:v>1998 (N=177)</c:v>
                </c:pt>
                <c:pt idx="9">
                  <c:v>1996 (N=178)</c:v>
                </c:pt>
                <c:pt idx="10">
                  <c:v>Max. TSO (N=212)</c:v>
                </c:pt>
                <c:pt idx="11">
                  <c:v>Max. BSO (N=106)</c:v>
                </c:pt>
                <c:pt idx="12">
                  <c:v>Interesse: nauwelijks/geen (N=468)</c:v>
                </c:pt>
              </c:strCache>
            </c:strRef>
          </c:cat>
          <c:val>
            <c:numRef>
              <c:f>Blad1!$B$2:$B$14</c:f>
              <c:numCache>
                <c:formatCode>General</c:formatCode>
                <c:ptCount val="13"/>
                <c:pt idx="0">
                  <c:v>76</c:v>
                </c:pt>
                <c:pt idx="1">
                  <c:v>63</c:v>
                </c:pt>
                <c:pt idx="2">
                  <c:v>52</c:v>
                </c:pt>
                <c:pt idx="3">
                  <c:v>52</c:v>
                </c:pt>
                <c:pt idx="4">
                  <c:v>49</c:v>
                </c:pt>
                <c:pt idx="5">
                  <c:v>49</c:v>
                </c:pt>
                <c:pt idx="6">
                  <c:v>49</c:v>
                </c:pt>
                <c:pt idx="7">
                  <c:v>46</c:v>
                </c:pt>
                <c:pt idx="8">
                  <c:v>45</c:v>
                </c:pt>
                <c:pt idx="9">
                  <c:v>44</c:v>
                </c:pt>
                <c:pt idx="10">
                  <c:v>40</c:v>
                </c:pt>
                <c:pt idx="11">
                  <c:v>35</c:v>
                </c:pt>
                <c:pt idx="12">
                  <c:v>26</c:v>
                </c:pt>
              </c:numCache>
            </c:numRef>
          </c:val>
        </c:ser>
        <c:ser>
          <c:idx val="1"/>
          <c:order val="1"/>
          <c:tx>
            <c:strRef>
              <c:f>Blad1!$C$1</c:f>
              <c:strCache>
                <c:ptCount val="1"/>
                <c:pt idx="0">
                  <c:v>laat me koud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nieuwe Vlaming (N=191)</c:v>
                </c:pt>
                <c:pt idx="3">
                  <c:v>Studeert nog (N=737)</c:v>
                </c:pt>
                <c:pt idx="4">
                  <c:v>Man (N=442)</c:v>
                </c:pt>
                <c:pt idx="5">
                  <c:v>Vrouw (N=424)</c:v>
                </c:pt>
                <c:pt idx="6">
                  <c:v>1997 (N=177)</c:v>
                </c:pt>
                <c:pt idx="7">
                  <c:v>1999 (N=169)</c:v>
                </c:pt>
                <c:pt idx="8">
                  <c:v>1998 (N=177)</c:v>
                </c:pt>
                <c:pt idx="9">
                  <c:v>1996 (N=178)</c:v>
                </c:pt>
                <c:pt idx="10">
                  <c:v>Max. TSO (N=212)</c:v>
                </c:pt>
                <c:pt idx="11">
                  <c:v>Max. BSO (N=106)</c:v>
                </c:pt>
                <c:pt idx="12">
                  <c:v>Interesse: nauwelijks/geen (N=468)</c:v>
                </c:pt>
              </c:strCache>
            </c:strRef>
          </c:cat>
          <c:val>
            <c:numRef>
              <c:f>Blad1!$C$2:$C$14</c:f>
              <c:numCache>
                <c:formatCode>General</c:formatCode>
                <c:ptCount val="13"/>
                <c:pt idx="0">
                  <c:v>24</c:v>
                </c:pt>
                <c:pt idx="1">
                  <c:v>37</c:v>
                </c:pt>
                <c:pt idx="2">
                  <c:v>48</c:v>
                </c:pt>
                <c:pt idx="3">
                  <c:v>48</c:v>
                </c:pt>
                <c:pt idx="4">
                  <c:v>51</c:v>
                </c:pt>
                <c:pt idx="5">
                  <c:v>51</c:v>
                </c:pt>
                <c:pt idx="6">
                  <c:v>51</c:v>
                </c:pt>
                <c:pt idx="7">
                  <c:v>54</c:v>
                </c:pt>
                <c:pt idx="8">
                  <c:v>55</c:v>
                </c:pt>
                <c:pt idx="9">
                  <c:v>56</c:v>
                </c:pt>
                <c:pt idx="10">
                  <c:v>60</c:v>
                </c:pt>
                <c:pt idx="11">
                  <c:v>65</c:v>
                </c:pt>
                <c:pt idx="12">
                  <c:v>74</c:v>
                </c:pt>
              </c:numCache>
            </c:numRef>
          </c:val>
        </c:ser>
        <c:dLbls>
          <c:showLegendKey val="0"/>
          <c:showVal val="0"/>
          <c:showCatName val="0"/>
          <c:showSerName val="0"/>
          <c:showPercent val="0"/>
          <c:showBubbleSize val="0"/>
        </c:dLbls>
        <c:gapWidth val="100"/>
        <c:overlap val="100"/>
        <c:axId val="69023544"/>
        <c:axId val="69023936"/>
      </c:barChart>
      <c:catAx>
        <c:axId val="6902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69023936"/>
        <c:crosses val="autoZero"/>
        <c:auto val="1"/>
        <c:lblAlgn val="ctr"/>
        <c:lblOffset val="100"/>
        <c:noMultiLvlLbl val="0"/>
      </c:catAx>
      <c:valAx>
        <c:axId val="69023936"/>
        <c:scaling>
          <c:orientation val="minMax"/>
        </c:scaling>
        <c:delete val="1"/>
        <c:axPos val="l"/>
        <c:numFmt formatCode="0%" sourceLinked="1"/>
        <c:majorTickMark val="none"/>
        <c:minorTickMark val="none"/>
        <c:tickLblPos val="nextTo"/>
        <c:crossAx val="69023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Woonsituatie</c:v>
                </c:pt>
              </c:strCache>
            </c:strRef>
          </c:tx>
          <c:dPt>
            <c:idx val="0"/>
            <c:bubble3D val="0"/>
            <c:spPr>
              <a:solidFill>
                <a:schemeClr val="accent6"/>
              </a:solidFill>
              <a:ln>
                <a:noFill/>
              </a:ln>
              <a:effectLst/>
            </c:spPr>
          </c:dPt>
          <c:dPt>
            <c:idx val="1"/>
            <c:bubble3D val="0"/>
            <c:spPr>
              <a:solidFill>
                <a:schemeClr val="accent2"/>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Ik vind verkiezingen spannend</c:v>
                </c:pt>
                <c:pt idx="1">
                  <c:v>Ik vind verkiezingen saai</c:v>
                </c:pt>
              </c:strCache>
            </c:strRef>
          </c:cat>
          <c:val>
            <c:numRef>
              <c:f>Blad1!$B$2:$B$3</c:f>
              <c:numCache>
                <c:formatCode>General</c:formatCode>
                <c:ptCount val="2"/>
                <c:pt idx="0">
                  <c:v>43</c:v>
                </c:pt>
                <c:pt idx="1">
                  <c:v>57</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Blad1!$B$1</c:f>
              <c:strCache>
                <c:ptCount val="1"/>
                <c:pt idx="0">
                  <c:v>spannend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Man (N=442)</c:v>
                </c:pt>
                <c:pt idx="3">
                  <c:v>Studeert nog (N=737)</c:v>
                </c:pt>
                <c:pt idx="4">
                  <c:v>nieuwe Vlaming (N=191)</c:v>
                </c:pt>
                <c:pt idx="5">
                  <c:v>1997 (N=177)</c:v>
                </c:pt>
                <c:pt idx="6">
                  <c:v>Vrouw (N=424)</c:v>
                </c:pt>
                <c:pt idx="7">
                  <c:v>1999 (N=169)</c:v>
                </c:pt>
                <c:pt idx="8">
                  <c:v>1996 (N=178)</c:v>
                </c:pt>
                <c:pt idx="9">
                  <c:v>1998 (N=177)</c:v>
                </c:pt>
                <c:pt idx="10">
                  <c:v>Max. TSO (N=212)</c:v>
                </c:pt>
                <c:pt idx="11">
                  <c:v>Max. BSO (N=106)</c:v>
                </c:pt>
                <c:pt idx="12">
                  <c:v>Interesse: nauwelijks/geen (N=468)</c:v>
                </c:pt>
              </c:strCache>
            </c:strRef>
          </c:cat>
          <c:val>
            <c:numRef>
              <c:f>Blad1!$B$2:$B$14</c:f>
              <c:numCache>
                <c:formatCode>General</c:formatCode>
                <c:ptCount val="13"/>
                <c:pt idx="0">
                  <c:v>70</c:v>
                </c:pt>
                <c:pt idx="1">
                  <c:v>52</c:v>
                </c:pt>
                <c:pt idx="2">
                  <c:v>45</c:v>
                </c:pt>
                <c:pt idx="3">
                  <c:v>45</c:v>
                </c:pt>
                <c:pt idx="4">
                  <c:v>44</c:v>
                </c:pt>
                <c:pt idx="5">
                  <c:v>43</c:v>
                </c:pt>
                <c:pt idx="6">
                  <c:v>41</c:v>
                </c:pt>
                <c:pt idx="7">
                  <c:v>41</c:v>
                </c:pt>
                <c:pt idx="8">
                  <c:v>40</c:v>
                </c:pt>
                <c:pt idx="9">
                  <c:v>39</c:v>
                </c:pt>
                <c:pt idx="10">
                  <c:v>37</c:v>
                </c:pt>
                <c:pt idx="11">
                  <c:v>30</c:v>
                </c:pt>
                <c:pt idx="12">
                  <c:v>20</c:v>
                </c:pt>
              </c:numCache>
            </c:numRef>
          </c:val>
        </c:ser>
        <c:ser>
          <c:idx val="1"/>
          <c:order val="1"/>
          <c:tx>
            <c:strRef>
              <c:f>Blad1!$C$1</c:f>
              <c:strCache>
                <c:ptCount val="1"/>
                <c:pt idx="0">
                  <c:v>saai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Man (N=442)</c:v>
                </c:pt>
                <c:pt idx="3">
                  <c:v>Studeert nog (N=737)</c:v>
                </c:pt>
                <c:pt idx="4">
                  <c:v>nieuwe Vlaming (N=191)</c:v>
                </c:pt>
                <c:pt idx="5">
                  <c:v>1997 (N=177)</c:v>
                </c:pt>
                <c:pt idx="6">
                  <c:v>Vrouw (N=424)</c:v>
                </c:pt>
                <c:pt idx="7">
                  <c:v>1999 (N=169)</c:v>
                </c:pt>
                <c:pt idx="8">
                  <c:v>1996 (N=178)</c:v>
                </c:pt>
                <c:pt idx="9">
                  <c:v>1998 (N=177)</c:v>
                </c:pt>
                <c:pt idx="10">
                  <c:v>Max. TSO (N=212)</c:v>
                </c:pt>
                <c:pt idx="11">
                  <c:v>Max. BSO (N=106)</c:v>
                </c:pt>
                <c:pt idx="12">
                  <c:v>Interesse: nauwelijks/geen (N=468)</c:v>
                </c:pt>
              </c:strCache>
            </c:strRef>
          </c:cat>
          <c:val>
            <c:numRef>
              <c:f>Blad1!$C$2:$C$14</c:f>
              <c:numCache>
                <c:formatCode>General</c:formatCode>
                <c:ptCount val="13"/>
                <c:pt idx="0">
                  <c:v>30</c:v>
                </c:pt>
                <c:pt idx="1">
                  <c:v>48</c:v>
                </c:pt>
                <c:pt idx="2">
                  <c:v>55</c:v>
                </c:pt>
                <c:pt idx="3">
                  <c:v>55</c:v>
                </c:pt>
                <c:pt idx="4">
                  <c:v>56</c:v>
                </c:pt>
                <c:pt idx="5">
                  <c:v>57</c:v>
                </c:pt>
                <c:pt idx="6">
                  <c:v>59</c:v>
                </c:pt>
                <c:pt idx="7">
                  <c:v>59</c:v>
                </c:pt>
                <c:pt idx="8">
                  <c:v>60</c:v>
                </c:pt>
                <c:pt idx="9">
                  <c:v>61</c:v>
                </c:pt>
                <c:pt idx="10">
                  <c:v>63</c:v>
                </c:pt>
                <c:pt idx="11">
                  <c:v>70</c:v>
                </c:pt>
                <c:pt idx="12">
                  <c:v>80</c:v>
                </c:pt>
              </c:numCache>
            </c:numRef>
          </c:val>
        </c:ser>
        <c:dLbls>
          <c:showLegendKey val="0"/>
          <c:showVal val="0"/>
          <c:showCatName val="0"/>
          <c:showSerName val="0"/>
          <c:showPercent val="0"/>
          <c:showBubbleSize val="0"/>
        </c:dLbls>
        <c:gapWidth val="100"/>
        <c:overlap val="100"/>
        <c:axId val="69722536"/>
        <c:axId val="69722928"/>
      </c:barChart>
      <c:catAx>
        <c:axId val="6972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69722928"/>
        <c:crosses val="autoZero"/>
        <c:auto val="1"/>
        <c:lblAlgn val="ctr"/>
        <c:lblOffset val="100"/>
        <c:noMultiLvlLbl val="0"/>
      </c:catAx>
      <c:valAx>
        <c:axId val="69722928"/>
        <c:scaling>
          <c:orientation val="minMax"/>
        </c:scaling>
        <c:delete val="1"/>
        <c:axPos val="l"/>
        <c:numFmt formatCode="0%" sourceLinked="1"/>
        <c:majorTickMark val="none"/>
        <c:minorTickMark val="none"/>
        <c:tickLblPos val="nextTo"/>
        <c:crossAx val="69722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Woonsituatie</c:v>
                </c:pt>
              </c:strCache>
            </c:strRef>
          </c:tx>
          <c:dPt>
            <c:idx val="0"/>
            <c:bubble3D val="0"/>
            <c:spPr>
              <a:solidFill>
                <a:schemeClr val="accent6"/>
              </a:solidFill>
              <a:ln>
                <a:noFill/>
              </a:ln>
              <a:effectLst/>
            </c:spPr>
          </c:dPt>
          <c:dPt>
            <c:idx val="1"/>
            <c:bubble3D val="0"/>
            <c:spPr>
              <a:solidFill>
                <a:schemeClr val="accent2"/>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Een stem uitbrengen brengt een grote verantwoordelijkheid met zich mee</c:v>
                </c:pt>
                <c:pt idx="1">
                  <c:v>Mijn stem heeft weinig impact op de uitkomst van de verkiezingen</c:v>
                </c:pt>
              </c:strCache>
            </c:strRef>
          </c:cat>
          <c:val>
            <c:numRef>
              <c:f>Blad1!$B$2:$B$3</c:f>
              <c:numCache>
                <c:formatCode>General</c:formatCode>
                <c:ptCount val="2"/>
                <c:pt idx="0">
                  <c:v>52</c:v>
                </c:pt>
                <c:pt idx="1">
                  <c:v>48</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Blad1!$B$1</c:f>
              <c:strCache>
                <c:ptCount val="1"/>
                <c:pt idx="0">
                  <c:v>verantwoordelijkheid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nieuwe Vlaming (N=191)</c:v>
                </c:pt>
                <c:pt idx="3">
                  <c:v>1996 (N=178)</c:v>
                </c:pt>
                <c:pt idx="4">
                  <c:v>1999 (N=169)</c:v>
                </c:pt>
                <c:pt idx="5">
                  <c:v>Vrouw (N=424)</c:v>
                </c:pt>
                <c:pt idx="6">
                  <c:v>Studeert nog (N=737)</c:v>
                </c:pt>
                <c:pt idx="7">
                  <c:v>Man (N=442)</c:v>
                </c:pt>
                <c:pt idx="8">
                  <c:v>1997 (N=177)</c:v>
                </c:pt>
                <c:pt idx="9">
                  <c:v>1998 (N=177)</c:v>
                </c:pt>
                <c:pt idx="10">
                  <c:v>Max. TSO (N=212)</c:v>
                </c:pt>
                <c:pt idx="11">
                  <c:v>Max. BSO (N=106)</c:v>
                </c:pt>
                <c:pt idx="12">
                  <c:v>Interesse: nauwelijks/geen (N=468)</c:v>
                </c:pt>
              </c:strCache>
            </c:strRef>
          </c:cat>
          <c:val>
            <c:numRef>
              <c:f>Blad1!$B$2:$B$14</c:f>
              <c:numCache>
                <c:formatCode>General</c:formatCode>
                <c:ptCount val="13"/>
                <c:pt idx="0">
                  <c:v>68</c:v>
                </c:pt>
                <c:pt idx="1">
                  <c:v>56</c:v>
                </c:pt>
                <c:pt idx="2">
                  <c:v>56</c:v>
                </c:pt>
                <c:pt idx="3">
                  <c:v>54</c:v>
                </c:pt>
                <c:pt idx="4">
                  <c:v>54</c:v>
                </c:pt>
                <c:pt idx="5">
                  <c:v>53</c:v>
                </c:pt>
                <c:pt idx="6">
                  <c:v>53</c:v>
                </c:pt>
                <c:pt idx="7">
                  <c:v>50</c:v>
                </c:pt>
                <c:pt idx="8">
                  <c:v>48</c:v>
                </c:pt>
                <c:pt idx="9">
                  <c:v>48</c:v>
                </c:pt>
                <c:pt idx="10">
                  <c:v>48</c:v>
                </c:pt>
                <c:pt idx="11">
                  <c:v>41</c:v>
                </c:pt>
                <c:pt idx="12">
                  <c:v>38</c:v>
                </c:pt>
              </c:numCache>
            </c:numRef>
          </c:val>
        </c:ser>
        <c:ser>
          <c:idx val="1"/>
          <c:order val="1"/>
          <c:tx>
            <c:strRef>
              <c:f>Blad1!$C$1</c:f>
              <c:strCache>
                <c:ptCount val="1"/>
                <c:pt idx="0">
                  <c:v>weinig impact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nieuwe Vlaming (N=191)</c:v>
                </c:pt>
                <c:pt idx="3">
                  <c:v>1996 (N=178)</c:v>
                </c:pt>
                <c:pt idx="4">
                  <c:v>1999 (N=169)</c:v>
                </c:pt>
                <c:pt idx="5">
                  <c:v>Vrouw (N=424)</c:v>
                </c:pt>
                <c:pt idx="6">
                  <c:v>Studeert nog (N=737)</c:v>
                </c:pt>
                <c:pt idx="7">
                  <c:v>Man (N=442)</c:v>
                </c:pt>
                <c:pt idx="8">
                  <c:v>1997 (N=177)</c:v>
                </c:pt>
                <c:pt idx="9">
                  <c:v>1998 (N=177)</c:v>
                </c:pt>
                <c:pt idx="10">
                  <c:v>Max. TSO (N=212)</c:v>
                </c:pt>
                <c:pt idx="11">
                  <c:v>Max. BSO (N=106)</c:v>
                </c:pt>
                <c:pt idx="12">
                  <c:v>Interesse: nauwelijks/geen (N=468)</c:v>
                </c:pt>
              </c:strCache>
            </c:strRef>
          </c:cat>
          <c:val>
            <c:numRef>
              <c:f>Blad1!$C$2:$C$14</c:f>
              <c:numCache>
                <c:formatCode>General</c:formatCode>
                <c:ptCount val="13"/>
                <c:pt idx="0">
                  <c:v>32</c:v>
                </c:pt>
                <c:pt idx="1">
                  <c:v>44</c:v>
                </c:pt>
                <c:pt idx="2">
                  <c:v>44</c:v>
                </c:pt>
                <c:pt idx="3">
                  <c:v>46</c:v>
                </c:pt>
                <c:pt idx="4">
                  <c:v>46</c:v>
                </c:pt>
                <c:pt idx="5">
                  <c:v>47</c:v>
                </c:pt>
                <c:pt idx="6">
                  <c:v>47</c:v>
                </c:pt>
                <c:pt idx="7">
                  <c:v>50</c:v>
                </c:pt>
                <c:pt idx="8">
                  <c:v>52</c:v>
                </c:pt>
                <c:pt idx="9">
                  <c:v>52</c:v>
                </c:pt>
                <c:pt idx="10">
                  <c:v>52</c:v>
                </c:pt>
                <c:pt idx="11">
                  <c:v>59</c:v>
                </c:pt>
                <c:pt idx="12">
                  <c:v>62</c:v>
                </c:pt>
              </c:numCache>
            </c:numRef>
          </c:val>
        </c:ser>
        <c:dLbls>
          <c:showLegendKey val="0"/>
          <c:showVal val="0"/>
          <c:showCatName val="0"/>
          <c:showSerName val="0"/>
          <c:showPercent val="0"/>
          <c:showBubbleSize val="0"/>
        </c:dLbls>
        <c:gapWidth val="100"/>
        <c:overlap val="100"/>
        <c:axId val="69724104"/>
        <c:axId val="69724496"/>
      </c:barChart>
      <c:catAx>
        <c:axId val="6972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69724496"/>
        <c:crosses val="autoZero"/>
        <c:auto val="1"/>
        <c:lblAlgn val="ctr"/>
        <c:lblOffset val="100"/>
        <c:noMultiLvlLbl val="0"/>
      </c:catAx>
      <c:valAx>
        <c:axId val="69724496"/>
        <c:scaling>
          <c:orientation val="minMax"/>
        </c:scaling>
        <c:delete val="1"/>
        <c:axPos val="l"/>
        <c:numFmt formatCode="0%" sourceLinked="1"/>
        <c:majorTickMark val="none"/>
        <c:minorTickMark val="none"/>
        <c:tickLblPos val="nextTo"/>
        <c:crossAx val="697241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Woonsituatie</c:v>
                </c:pt>
              </c:strCache>
            </c:strRef>
          </c:tx>
          <c:dPt>
            <c:idx val="0"/>
            <c:bubble3D val="0"/>
            <c:spPr>
              <a:solidFill>
                <a:schemeClr val="accent6"/>
              </a:solidFill>
              <a:ln>
                <a:noFill/>
              </a:ln>
              <a:effectLst/>
            </c:spPr>
          </c:dPt>
          <c:dPt>
            <c:idx val="1"/>
            <c:bubble3D val="0"/>
            <c:spPr>
              <a:solidFill>
                <a:schemeClr val="accent2"/>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Ik denk dat de democratie de beste staatsvorm is voor België</c:v>
                </c:pt>
                <c:pt idx="1">
                  <c:v>Ik denk dat een systeem met een sterke leider de beste staatsvorm is voor België</c:v>
                </c:pt>
              </c:strCache>
            </c:strRef>
          </c:cat>
          <c:val>
            <c:numRef>
              <c:f>Blad1!$B$2:$B$3</c:f>
              <c:numCache>
                <c:formatCode>General</c:formatCode>
                <c:ptCount val="2"/>
                <c:pt idx="0">
                  <c:v>74</c:v>
                </c:pt>
                <c:pt idx="1">
                  <c:v>26</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2158252797558509E-2"/>
          <c:y val="0.83354585479039467"/>
          <c:w val="0.88085962973106902"/>
          <c:h val="0.141133225256055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1325372415237E-2"/>
          <c:y val="0.10471983720177029"/>
          <c:w val="0.88901961045410705"/>
          <c:h val="0.52631138218550333"/>
        </c:manualLayout>
      </c:layout>
      <c:barChart>
        <c:barDir val="col"/>
        <c:grouping val="percentStacked"/>
        <c:varyColors val="0"/>
        <c:ser>
          <c:idx val="0"/>
          <c:order val="0"/>
          <c:tx>
            <c:strRef>
              <c:f>Blad1!$B$1</c:f>
              <c:strCache>
                <c:ptCount val="1"/>
                <c:pt idx="0">
                  <c:v>democratie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2000 (N=167)</c:v>
                </c:pt>
                <c:pt idx="1">
                  <c:v>Interesse: erg/redelijk (N=400)</c:v>
                </c:pt>
                <c:pt idx="2">
                  <c:v>1998 (N=177)</c:v>
                </c:pt>
                <c:pt idx="3">
                  <c:v>1999 (N=169)</c:v>
                </c:pt>
                <c:pt idx="4">
                  <c:v>Studeert nog (N=737)</c:v>
                </c:pt>
                <c:pt idx="5">
                  <c:v>Vrouw (N=424)</c:v>
                </c:pt>
                <c:pt idx="6">
                  <c:v>Man (N=442)</c:v>
                </c:pt>
                <c:pt idx="7">
                  <c:v>Max. TSO (N=212)</c:v>
                </c:pt>
                <c:pt idx="8">
                  <c:v>nieuwe Vlaming (N=191)</c:v>
                </c:pt>
                <c:pt idx="9">
                  <c:v>1996 (N=178)</c:v>
                </c:pt>
                <c:pt idx="10">
                  <c:v>Interesse: nauwelijks/geen (N=468)</c:v>
                </c:pt>
                <c:pt idx="11">
                  <c:v>1997 (N=177)</c:v>
                </c:pt>
                <c:pt idx="12">
                  <c:v>Max. BSO (N=106)</c:v>
                </c:pt>
              </c:strCache>
            </c:strRef>
          </c:cat>
          <c:val>
            <c:numRef>
              <c:f>Blad1!$B$2:$B$14</c:f>
              <c:numCache>
                <c:formatCode>General</c:formatCode>
                <c:ptCount val="13"/>
                <c:pt idx="0">
                  <c:v>79</c:v>
                </c:pt>
                <c:pt idx="1">
                  <c:v>79</c:v>
                </c:pt>
                <c:pt idx="2">
                  <c:v>78</c:v>
                </c:pt>
                <c:pt idx="3">
                  <c:v>78</c:v>
                </c:pt>
                <c:pt idx="4">
                  <c:v>77</c:v>
                </c:pt>
                <c:pt idx="5">
                  <c:v>76</c:v>
                </c:pt>
                <c:pt idx="6">
                  <c:v>73</c:v>
                </c:pt>
                <c:pt idx="7">
                  <c:v>73</c:v>
                </c:pt>
                <c:pt idx="8">
                  <c:v>72</c:v>
                </c:pt>
                <c:pt idx="9">
                  <c:v>70</c:v>
                </c:pt>
                <c:pt idx="10">
                  <c:v>70</c:v>
                </c:pt>
                <c:pt idx="11">
                  <c:v>66</c:v>
                </c:pt>
                <c:pt idx="12">
                  <c:v>43</c:v>
                </c:pt>
              </c:numCache>
            </c:numRef>
          </c:val>
        </c:ser>
        <c:ser>
          <c:idx val="1"/>
          <c:order val="1"/>
          <c:tx>
            <c:strRef>
              <c:f>Blad1!$C$1</c:f>
              <c:strCache>
                <c:ptCount val="1"/>
                <c:pt idx="0">
                  <c:v>sterke leider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2000 (N=167)</c:v>
                </c:pt>
                <c:pt idx="1">
                  <c:v>Interesse: erg/redelijk (N=400)</c:v>
                </c:pt>
                <c:pt idx="2">
                  <c:v>1998 (N=177)</c:v>
                </c:pt>
                <c:pt idx="3">
                  <c:v>1999 (N=169)</c:v>
                </c:pt>
                <c:pt idx="4">
                  <c:v>Studeert nog (N=737)</c:v>
                </c:pt>
                <c:pt idx="5">
                  <c:v>Vrouw (N=424)</c:v>
                </c:pt>
                <c:pt idx="6">
                  <c:v>Man (N=442)</c:v>
                </c:pt>
                <c:pt idx="7">
                  <c:v>Max. TSO (N=212)</c:v>
                </c:pt>
                <c:pt idx="8">
                  <c:v>nieuwe Vlaming (N=191)</c:v>
                </c:pt>
                <c:pt idx="9">
                  <c:v>1996 (N=178)</c:v>
                </c:pt>
                <c:pt idx="10">
                  <c:v>Interesse: nauwelijks/geen (N=468)</c:v>
                </c:pt>
                <c:pt idx="11">
                  <c:v>1997 (N=177)</c:v>
                </c:pt>
                <c:pt idx="12">
                  <c:v>Max. BSO (N=106)</c:v>
                </c:pt>
              </c:strCache>
            </c:strRef>
          </c:cat>
          <c:val>
            <c:numRef>
              <c:f>Blad1!$C$2:$C$14</c:f>
              <c:numCache>
                <c:formatCode>General</c:formatCode>
                <c:ptCount val="13"/>
                <c:pt idx="0">
                  <c:v>21</c:v>
                </c:pt>
                <c:pt idx="1">
                  <c:v>21</c:v>
                </c:pt>
                <c:pt idx="2">
                  <c:v>22</c:v>
                </c:pt>
                <c:pt idx="3">
                  <c:v>22</c:v>
                </c:pt>
                <c:pt idx="4">
                  <c:v>23</c:v>
                </c:pt>
                <c:pt idx="5">
                  <c:v>24</c:v>
                </c:pt>
                <c:pt idx="6">
                  <c:v>27</c:v>
                </c:pt>
                <c:pt idx="7">
                  <c:v>27</c:v>
                </c:pt>
                <c:pt idx="8">
                  <c:v>28</c:v>
                </c:pt>
                <c:pt idx="9">
                  <c:v>30</c:v>
                </c:pt>
                <c:pt idx="10">
                  <c:v>30</c:v>
                </c:pt>
                <c:pt idx="11">
                  <c:v>34</c:v>
                </c:pt>
                <c:pt idx="12">
                  <c:v>57</c:v>
                </c:pt>
              </c:numCache>
            </c:numRef>
          </c:val>
        </c:ser>
        <c:dLbls>
          <c:showLegendKey val="0"/>
          <c:showVal val="0"/>
          <c:showCatName val="0"/>
          <c:showSerName val="0"/>
          <c:showPercent val="0"/>
          <c:showBubbleSize val="0"/>
        </c:dLbls>
        <c:gapWidth val="100"/>
        <c:overlap val="100"/>
        <c:axId val="69725672"/>
        <c:axId val="69726064"/>
      </c:barChart>
      <c:catAx>
        <c:axId val="6972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69726064"/>
        <c:crosses val="autoZero"/>
        <c:auto val="1"/>
        <c:lblAlgn val="ctr"/>
        <c:lblOffset val="100"/>
        <c:noMultiLvlLbl val="0"/>
      </c:catAx>
      <c:valAx>
        <c:axId val="69726064"/>
        <c:scaling>
          <c:orientation val="minMax"/>
        </c:scaling>
        <c:delete val="1"/>
        <c:axPos val="l"/>
        <c:numFmt formatCode="0%" sourceLinked="1"/>
        <c:majorTickMark val="none"/>
        <c:minorTickMark val="none"/>
        <c:tickLblPos val="nextTo"/>
        <c:crossAx val="6972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74425853018371"/>
          <c:y val="2.7213078796570256E-2"/>
          <c:w val="0.4980324074074074"/>
          <c:h val="0.90176877220315488"/>
        </c:manualLayout>
      </c:layout>
      <c:barChart>
        <c:barDir val="bar"/>
        <c:grouping val="clustered"/>
        <c:varyColors val="0"/>
        <c:ser>
          <c:idx val="0"/>
          <c:order val="0"/>
          <c:tx>
            <c:strRef>
              <c:f>Blad1!$B$1</c:f>
              <c:strCache>
                <c:ptCount val="1"/>
                <c:pt idx="0">
                  <c:v>Reeks 1</c:v>
                </c:pt>
              </c:strCache>
            </c:strRef>
          </c:tx>
          <c:spPr>
            <a:solidFill>
              <a:schemeClr val="accent6"/>
            </a:solidFill>
            <a:ln>
              <a:noFill/>
            </a:ln>
            <a:effectLst/>
          </c:spPr>
          <c:invertIfNegative val="0"/>
          <c:dPt>
            <c:idx val="3"/>
            <c:invertIfNegative val="0"/>
            <c:bubble3D val="0"/>
            <c:spPr>
              <a:solidFill>
                <a:schemeClr val="accent6"/>
              </a:solidFill>
              <a:ln>
                <a:noFill/>
              </a:ln>
              <a:effectLst/>
            </c:spPr>
          </c:dPt>
          <c:dPt>
            <c:idx val="5"/>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De gemeenteraadsleden van mijn gemeente</c:v>
                </c:pt>
                <c:pt idx="1">
                  <c:v>De provincieraadsleden</c:v>
                </c:pt>
                <c:pt idx="2">
                  <c:v>De volksvertegenwoordigers in het Vlaams Parlement</c:v>
                </c:pt>
                <c:pt idx="3">
                  <c:v>De volksvertegenwoordigers in het federaal Parlement</c:v>
                </c:pt>
                <c:pt idx="4">
                  <c:v>De leden van het Europees Parlement</c:v>
                </c:pt>
                <c:pt idx="5">
                  <c:v>Weet ik niet</c:v>
                </c:pt>
              </c:strCache>
            </c:strRef>
          </c:cat>
          <c:val>
            <c:numRef>
              <c:f>Blad1!$B$2:$B$7</c:f>
              <c:numCache>
                <c:formatCode>General</c:formatCode>
                <c:ptCount val="6"/>
                <c:pt idx="0">
                  <c:v>50</c:v>
                </c:pt>
                <c:pt idx="1">
                  <c:v>21</c:v>
                </c:pt>
                <c:pt idx="2">
                  <c:v>15</c:v>
                </c:pt>
                <c:pt idx="3">
                  <c:v>10</c:v>
                </c:pt>
                <c:pt idx="4">
                  <c:v>5</c:v>
                </c:pt>
                <c:pt idx="5">
                  <c:v>31</c:v>
                </c:pt>
              </c:numCache>
            </c:numRef>
          </c:val>
        </c:ser>
        <c:dLbls>
          <c:dLblPos val="outEnd"/>
          <c:showLegendKey val="0"/>
          <c:showVal val="1"/>
          <c:showCatName val="0"/>
          <c:showSerName val="0"/>
          <c:showPercent val="0"/>
          <c:showBubbleSize val="0"/>
        </c:dLbls>
        <c:gapWidth val="100"/>
        <c:axId val="70304064"/>
        <c:axId val="70304456"/>
      </c:barChart>
      <c:catAx>
        <c:axId val="70304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0304456"/>
        <c:crosses val="autoZero"/>
        <c:auto val="1"/>
        <c:lblAlgn val="ctr"/>
        <c:lblOffset val="100"/>
        <c:noMultiLvlLbl val="0"/>
      </c:catAx>
      <c:valAx>
        <c:axId val="70304456"/>
        <c:scaling>
          <c:orientation val="minMax"/>
        </c:scaling>
        <c:delete val="1"/>
        <c:axPos val="t"/>
        <c:numFmt formatCode="General" sourceLinked="1"/>
        <c:majorTickMark val="none"/>
        <c:minorTickMark val="none"/>
        <c:tickLblPos val="nextTo"/>
        <c:crossAx val="70304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nl-BE" sz="1800" dirty="0" smtClean="0"/>
              <a:t>Kent de burgemeester</a:t>
            </a:r>
            <a:endParaRPr lang="nl-BE"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nl-BE"/>
        </a:p>
      </c:txPr>
    </c:title>
    <c:autoTitleDeleted val="0"/>
    <c:plotArea>
      <c:layout/>
      <c:doughnutChart>
        <c:varyColors val="1"/>
        <c:ser>
          <c:idx val="0"/>
          <c:order val="0"/>
          <c:tx>
            <c:strRef>
              <c:f>Blad1!$B$1</c:f>
              <c:strCache>
                <c:ptCount val="1"/>
                <c:pt idx="0">
                  <c:v>Woonsituatie</c:v>
                </c:pt>
              </c:strCache>
            </c:strRef>
          </c:tx>
          <c:dPt>
            <c:idx val="0"/>
            <c:bubble3D val="0"/>
            <c:spPr>
              <a:solidFill>
                <a:schemeClr val="accent2"/>
              </a:solidFill>
              <a:ln>
                <a:noFill/>
              </a:ln>
              <a:effectLst/>
            </c:spPr>
          </c:dPt>
          <c:dPt>
            <c:idx val="1"/>
            <c:bubble3D val="0"/>
            <c:spPr>
              <a:solidFill>
                <a:srgbClr val="C00000"/>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Geeft een correct antwoord</c:v>
                </c:pt>
                <c:pt idx="1">
                  <c:v>Geeft een fout of geen antwoord</c:v>
                </c:pt>
              </c:strCache>
            </c:strRef>
          </c:cat>
          <c:val>
            <c:numRef>
              <c:f>Blad1!$B$2:$B$3</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2158252797558509E-2"/>
          <c:y val="0.83354585479039467"/>
          <c:w val="0.88085962973106902"/>
          <c:h val="0.141133225256055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1325372415237E-2"/>
          <c:y val="0.10471983720177029"/>
          <c:w val="0.88901961045410705"/>
          <c:h val="0.52631138218550333"/>
        </c:manualLayout>
      </c:layout>
      <c:barChart>
        <c:barDir val="col"/>
        <c:grouping val="percentStacked"/>
        <c:varyColors val="0"/>
        <c:ser>
          <c:idx val="0"/>
          <c:order val="0"/>
          <c:tx>
            <c:strRef>
              <c:f>Blad1!$B$1</c:f>
              <c:strCache>
                <c:ptCount val="1"/>
                <c:pt idx="0">
                  <c:v>kent de burgemeester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Studeert nog (N=737)</c:v>
                </c:pt>
                <c:pt idx="1">
                  <c:v>1996 (N=178)</c:v>
                </c:pt>
                <c:pt idx="2">
                  <c:v>Interesse: erg/redelijk (N=400)</c:v>
                </c:pt>
                <c:pt idx="3">
                  <c:v>Vrouw (N=424)</c:v>
                </c:pt>
                <c:pt idx="4">
                  <c:v>1998 (N=177)</c:v>
                </c:pt>
                <c:pt idx="5">
                  <c:v>Max. TSO (N=212)</c:v>
                </c:pt>
                <c:pt idx="6">
                  <c:v>1997 (N=177)</c:v>
                </c:pt>
                <c:pt idx="7">
                  <c:v>2000 (N=167)</c:v>
                </c:pt>
                <c:pt idx="8">
                  <c:v>1999 (N=169)</c:v>
                </c:pt>
                <c:pt idx="9">
                  <c:v>Man (N=442)</c:v>
                </c:pt>
                <c:pt idx="10">
                  <c:v>Interesse: nauwelijks/geen (N=468)</c:v>
                </c:pt>
                <c:pt idx="11">
                  <c:v>Max. BSO (N=106)</c:v>
                </c:pt>
                <c:pt idx="12">
                  <c:v>nieuwe Vlaming (N=191)</c:v>
                </c:pt>
              </c:strCache>
            </c:strRef>
          </c:cat>
          <c:val>
            <c:numRef>
              <c:f>Blad1!$B$2:$B$14</c:f>
              <c:numCache>
                <c:formatCode>General</c:formatCode>
                <c:ptCount val="13"/>
                <c:pt idx="0">
                  <c:v>52</c:v>
                </c:pt>
                <c:pt idx="1">
                  <c:v>52</c:v>
                </c:pt>
                <c:pt idx="2">
                  <c:v>51</c:v>
                </c:pt>
                <c:pt idx="3">
                  <c:v>50</c:v>
                </c:pt>
                <c:pt idx="4">
                  <c:v>47</c:v>
                </c:pt>
                <c:pt idx="5">
                  <c:v>47</c:v>
                </c:pt>
                <c:pt idx="6">
                  <c:v>46</c:v>
                </c:pt>
                <c:pt idx="7">
                  <c:v>45</c:v>
                </c:pt>
                <c:pt idx="8">
                  <c:v>45</c:v>
                </c:pt>
                <c:pt idx="9">
                  <c:v>44</c:v>
                </c:pt>
                <c:pt idx="10">
                  <c:v>43</c:v>
                </c:pt>
                <c:pt idx="11">
                  <c:v>32</c:v>
                </c:pt>
                <c:pt idx="12">
                  <c:v>29</c:v>
                </c:pt>
              </c:numCache>
            </c:numRef>
          </c:val>
        </c:ser>
        <c:ser>
          <c:idx val="1"/>
          <c:order val="1"/>
          <c:tx>
            <c:strRef>
              <c:f>Blad1!$C$1</c:f>
              <c:strCache>
                <c:ptCount val="1"/>
                <c:pt idx="0">
                  <c:v>kent de burgemeester niet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Studeert nog (N=737)</c:v>
                </c:pt>
                <c:pt idx="1">
                  <c:v>1996 (N=178)</c:v>
                </c:pt>
                <c:pt idx="2">
                  <c:v>Interesse: erg/redelijk (N=400)</c:v>
                </c:pt>
                <c:pt idx="3">
                  <c:v>Vrouw (N=424)</c:v>
                </c:pt>
                <c:pt idx="4">
                  <c:v>1998 (N=177)</c:v>
                </c:pt>
                <c:pt idx="5">
                  <c:v>Max. TSO (N=212)</c:v>
                </c:pt>
                <c:pt idx="6">
                  <c:v>1997 (N=177)</c:v>
                </c:pt>
                <c:pt idx="7">
                  <c:v>2000 (N=167)</c:v>
                </c:pt>
                <c:pt idx="8">
                  <c:v>1999 (N=169)</c:v>
                </c:pt>
                <c:pt idx="9">
                  <c:v>Man (N=442)</c:v>
                </c:pt>
                <c:pt idx="10">
                  <c:v>Interesse: nauwelijks/geen (N=468)</c:v>
                </c:pt>
                <c:pt idx="11">
                  <c:v>Max. BSO (N=106)</c:v>
                </c:pt>
                <c:pt idx="12">
                  <c:v>nieuwe Vlaming (N=191)</c:v>
                </c:pt>
              </c:strCache>
            </c:strRef>
          </c:cat>
          <c:val>
            <c:numRef>
              <c:f>Blad1!$C$2:$C$14</c:f>
              <c:numCache>
                <c:formatCode>General</c:formatCode>
                <c:ptCount val="13"/>
                <c:pt idx="0">
                  <c:v>48</c:v>
                </c:pt>
                <c:pt idx="1">
                  <c:v>48</c:v>
                </c:pt>
                <c:pt idx="2">
                  <c:v>49</c:v>
                </c:pt>
                <c:pt idx="3">
                  <c:v>50</c:v>
                </c:pt>
                <c:pt idx="4">
                  <c:v>53</c:v>
                </c:pt>
                <c:pt idx="5">
                  <c:v>53</c:v>
                </c:pt>
                <c:pt idx="6">
                  <c:v>54</c:v>
                </c:pt>
                <c:pt idx="7">
                  <c:v>55</c:v>
                </c:pt>
                <c:pt idx="8">
                  <c:v>55</c:v>
                </c:pt>
                <c:pt idx="9">
                  <c:v>56</c:v>
                </c:pt>
                <c:pt idx="10">
                  <c:v>57</c:v>
                </c:pt>
                <c:pt idx="11">
                  <c:v>68</c:v>
                </c:pt>
                <c:pt idx="12">
                  <c:v>71</c:v>
                </c:pt>
              </c:numCache>
            </c:numRef>
          </c:val>
        </c:ser>
        <c:dLbls>
          <c:showLegendKey val="0"/>
          <c:showVal val="0"/>
          <c:showCatName val="0"/>
          <c:showSerName val="0"/>
          <c:showPercent val="0"/>
          <c:showBubbleSize val="0"/>
        </c:dLbls>
        <c:gapWidth val="100"/>
        <c:overlap val="100"/>
        <c:axId val="70305632"/>
        <c:axId val="70306024"/>
      </c:barChart>
      <c:catAx>
        <c:axId val="7030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70306024"/>
        <c:crosses val="autoZero"/>
        <c:auto val="1"/>
        <c:lblAlgn val="ctr"/>
        <c:lblOffset val="100"/>
        <c:noMultiLvlLbl val="0"/>
      </c:catAx>
      <c:valAx>
        <c:axId val="70306024"/>
        <c:scaling>
          <c:orientation val="minMax"/>
        </c:scaling>
        <c:delete val="1"/>
        <c:axPos val="l"/>
        <c:numFmt formatCode="0%" sourceLinked="1"/>
        <c:majorTickMark val="none"/>
        <c:minorTickMark val="none"/>
        <c:tickLblPos val="nextTo"/>
        <c:crossAx val="70305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l-BE"/>
        </a:p>
      </c:txPr>
    </c:title>
    <c:autoTitleDeleted val="0"/>
    <c:plotArea>
      <c:layout/>
      <c:doughnutChart>
        <c:varyColors val="1"/>
        <c:ser>
          <c:idx val="0"/>
          <c:order val="0"/>
          <c:tx>
            <c:strRef>
              <c:f>Blad1!$B$1</c:f>
              <c:strCache>
                <c:ptCount val="1"/>
                <c:pt idx="0">
                  <c:v>Woonsituatie</c:v>
                </c:pt>
              </c:strCache>
            </c:strRef>
          </c:tx>
          <c:dPt>
            <c:idx val="0"/>
            <c:bubble3D val="0"/>
            <c:spPr>
              <a:solidFill>
                <a:schemeClr val="accent1">
                  <a:lumMod val="50000"/>
                </a:schemeClr>
              </a:solidFill>
              <a:ln>
                <a:noFill/>
              </a:ln>
              <a:effectLst/>
            </c:spPr>
          </c:dPt>
          <c:dPt>
            <c:idx val="1"/>
            <c:bubble3D val="0"/>
            <c:spPr>
              <a:solidFill>
                <a:schemeClr val="accent2"/>
              </a:solidFill>
              <a:ln>
                <a:noFill/>
              </a:ln>
              <a:effectLst/>
            </c:spPr>
          </c:dPt>
          <c:dPt>
            <c:idx val="2"/>
            <c:bubble3D val="0"/>
            <c:spPr>
              <a:solidFill>
                <a:srgbClr val="FFC000"/>
              </a:solidFill>
              <a:ln>
                <a:noFill/>
              </a:ln>
              <a:effectLst/>
            </c:spPr>
          </c:dPt>
          <c:dPt>
            <c:idx val="3"/>
            <c:bubble3D val="0"/>
            <c:spPr>
              <a:solidFill>
                <a:schemeClr val="accent6"/>
              </a:solidFill>
              <a:ln>
                <a:noFill/>
              </a:ln>
              <a:effectLst/>
            </c:spPr>
          </c:dPt>
          <c:dPt>
            <c:idx val="4"/>
            <c:bubble3D val="0"/>
            <c:spPr>
              <a:solidFill>
                <a:schemeClr val="accent5"/>
              </a:solidFill>
              <a:ln>
                <a:noFill/>
              </a:ln>
              <a:effectLst/>
            </c:spPr>
          </c:dPt>
          <c:dPt>
            <c:idx val="5"/>
            <c:bubble3D val="0"/>
            <c:spPr>
              <a:solidFill>
                <a:schemeClr val="tx1">
                  <a:lumMod val="40000"/>
                  <a:lumOff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Blad1!$A$2:$A$7</c:f>
              <c:strCache>
                <c:ptCount val="6"/>
                <c:pt idx="0">
                  <c:v>Bij ouders of mensen waar ik opgroeide</c:v>
                </c:pt>
                <c:pt idx="1">
                  <c:v>Combinatie kot-ouders</c:v>
                </c:pt>
                <c:pt idx="2">
                  <c:v>Alleen</c:v>
                </c:pt>
                <c:pt idx="3">
                  <c:v>Met partner</c:v>
                </c:pt>
                <c:pt idx="4">
                  <c:v>Met vrienden</c:v>
                </c:pt>
                <c:pt idx="5">
                  <c:v>Andere</c:v>
                </c:pt>
              </c:strCache>
            </c:strRef>
          </c:cat>
          <c:val>
            <c:numRef>
              <c:f>Blad1!$B$2:$B$7</c:f>
              <c:numCache>
                <c:formatCode>General</c:formatCode>
                <c:ptCount val="6"/>
                <c:pt idx="0">
                  <c:v>63</c:v>
                </c:pt>
                <c:pt idx="1">
                  <c:v>21</c:v>
                </c:pt>
                <c:pt idx="2">
                  <c:v>8</c:v>
                </c:pt>
                <c:pt idx="3">
                  <c:v>6</c:v>
                </c:pt>
                <c:pt idx="4">
                  <c:v>1</c:v>
                </c:pt>
                <c:pt idx="5">
                  <c:v>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nl-BE" sz="1400" dirty="0" smtClean="0"/>
              <a:t>Weet tot welke partij burgemeester</a:t>
            </a:r>
            <a:r>
              <a:rPr lang="nl-BE" sz="1400" baseline="0" dirty="0" smtClean="0"/>
              <a:t> behoort</a:t>
            </a:r>
            <a:endParaRPr lang="nl-BE" sz="1400"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nl-BE"/>
        </a:p>
      </c:txPr>
    </c:title>
    <c:autoTitleDeleted val="0"/>
    <c:plotArea>
      <c:layout/>
      <c:doughnutChart>
        <c:varyColors val="1"/>
        <c:ser>
          <c:idx val="0"/>
          <c:order val="0"/>
          <c:tx>
            <c:strRef>
              <c:f>Blad1!$B$1</c:f>
              <c:strCache>
                <c:ptCount val="1"/>
                <c:pt idx="0">
                  <c:v>Woonsituatie</c:v>
                </c:pt>
              </c:strCache>
            </c:strRef>
          </c:tx>
          <c:dPt>
            <c:idx val="0"/>
            <c:bubble3D val="0"/>
            <c:spPr>
              <a:solidFill>
                <a:schemeClr val="accent2"/>
              </a:solidFill>
              <a:ln>
                <a:noFill/>
              </a:ln>
              <a:effectLst/>
            </c:spPr>
          </c:dPt>
          <c:dPt>
            <c:idx val="1"/>
            <c:bubble3D val="0"/>
            <c:spPr>
              <a:solidFill>
                <a:srgbClr val="C00000"/>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Geeft een correct antwoord</c:v>
                </c:pt>
                <c:pt idx="1">
                  <c:v>Geeft een fout of geen antwoord</c:v>
                </c:pt>
              </c:strCache>
            </c:strRef>
          </c:cat>
          <c:val>
            <c:numRef>
              <c:f>Blad1!$B$2:$B$3</c:f>
              <c:numCache>
                <c:formatCode>General</c:formatCode>
                <c:ptCount val="2"/>
                <c:pt idx="0">
                  <c:v>46</c:v>
                </c:pt>
                <c:pt idx="1">
                  <c:v>54</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2158252797558509E-2"/>
          <c:y val="0.83354585479039467"/>
          <c:w val="0.88085962973106902"/>
          <c:h val="0.141133225256055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1325372415237E-2"/>
          <c:y val="0.10471983720177029"/>
          <c:w val="0.88901961045410705"/>
          <c:h val="0.52631138218550333"/>
        </c:manualLayout>
      </c:layout>
      <c:barChart>
        <c:barDir val="col"/>
        <c:grouping val="percentStacked"/>
        <c:varyColors val="0"/>
        <c:ser>
          <c:idx val="0"/>
          <c:order val="0"/>
          <c:tx>
            <c:strRef>
              <c:f>Blad1!$B$1</c:f>
              <c:strCache>
                <c:ptCount val="1"/>
                <c:pt idx="0">
                  <c:v>correct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1996 (N=178)</c:v>
                </c:pt>
                <c:pt idx="2">
                  <c:v>Studeert nog (N=737)</c:v>
                </c:pt>
                <c:pt idx="3">
                  <c:v>Vrouw (N=424)</c:v>
                </c:pt>
                <c:pt idx="4">
                  <c:v>1998 (N=177)</c:v>
                </c:pt>
                <c:pt idx="5">
                  <c:v>1997 (N=177)</c:v>
                </c:pt>
                <c:pt idx="6">
                  <c:v>Man (N=442)</c:v>
                </c:pt>
                <c:pt idx="7">
                  <c:v>2000 (N=167)</c:v>
                </c:pt>
                <c:pt idx="8">
                  <c:v>Max. TSO (N=212)</c:v>
                </c:pt>
                <c:pt idx="9">
                  <c:v>1999 (N=169)</c:v>
                </c:pt>
                <c:pt idx="10">
                  <c:v>Interesse: nauwelijks/geen (N=468)</c:v>
                </c:pt>
                <c:pt idx="11">
                  <c:v>nieuwe Vlaming (N=191)</c:v>
                </c:pt>
                <c:pt idx="12">
                  <c:v>Max. BSO (N=106)</c:v>
                </c:pt>
              </c:strCache>
            </c:strRef>
          </c:cat>
          <c:val>
            <c:numRef>
              <c:f>Blad1!$B$2:$B$14</c:f>
              <c:numCache>
                <c:formatCode>General</c:formatCode>
                <c:ptCount val="13"/>
                <c:pt idx="0">
                  <c:v>58</c:v>
                </c:pt>
                <c:pt idx="1">
                  <c:v>55</c:v>
                </c:pt>
                <c:pt idx="2">
                  <c:v>49</c:v>
                </c:pt>
                <c:pt idx="3">
                  <c:v>47</c:v>
                </c:pt>
                <c:pt idx="4">
                  <c:v>47</c:v>
                </c:pt>
                <c:pt idx="5">
                  <c:v>47</c:v>
                </c:pt>
                <c:pt idx="6">
                  <c:v>45</c:v>
                </c:pt>
                <c:pt idx="7">
                  <c:v>44</c:v>
                </c:pt>
                <c:pt idx="8">
                  <c:v>42</c:v>
                </c:pt>
                <c:pt idx="9">
                  <c:v>36</c:v>
                </c:pt>
                <c:pt idx="10">
                  <c:v>36</c:v>
                </c:pt>
                <c:pt idx="11">
                  <c:v>35</c:v>
                </c:pt>
                <c:pt idx="12">
                  <c:v>29</c:v>
                </c:pt>
              </c:numCache>
            </c:numRef>
          </c:val>
        </c:ser>
        <c:ser>
          <c:idx val="1"/>
          <c:order val="1"/>
          <c:tx>
            <c:strRef>
              <c:f>Blad1!$C$1</c:f>
              <c:strCache>
                <c:ptCount val="1"/>
                <c:pt idx="0">
                  <c:v>fout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1996 (N=178)</c:v>
                </c:pt>
                <c:pt idx="2">
                  <c:v>Studeert nog (N=737)</c:v>
                </c:pt>
                <c:pt idx="3">
                  <c:v>Vrouw (N=424)</c:v>
                </c:pt>
                <c:pt idx="4">
                  <c:v>1998 (N=177)</c:v>
                </c:pt>
                <c:pt idx="5">
                  <c:v>1997 (N=177)</c:v>
                </c:pt>
                <c:pt idx="6">
                  <c:v>Man (N=442)</c:v>
                </c:pt>
                <c:pt idx="7">
                  <c:v>2000 (N=167)</c:v>
                </c:pt>
                <c:pt idx="8">
                  <c:v>Max. TSO (N=212)</c:v>
                </c:pt>
                <c:pt idx="9">
                  <c:v>1999 (N=169)</c:v>
                </c:pt>
                <c:pt idx="10">
                  <c:v>Interesse: nauwelijks/geen (N=468)</c:v>
                </c:pt>
                <c:pt idx="11">
                  <c:v>nieuwe Vlaming (N=191)</c:v>
                </c:pt>
                <c:pt idx="12">
                  <c:v>Max. BSO (N=106)</c:v>
                </c:pt>
              </c:strCache>
            </c:strRef>
          </c:cat>
          <c:val>
            <c:numRef>
              <c:f>Blad1!$C$2:$C$14</c:f>
              <c:numCache>
                <c:formatCode>General</c:formatCode>
                <c:ptCount val="13"/>
                <c:pt idx="0">
                  <c:v>42</c:v>
                </c:pt>
                <c:pt idx="1">
                  <c:v>45</c:v>
                </c:pt>
                <c:pt idx="2">
                  <c:v>51</c:v>
                </c:pt>
                <c:pt idx="3">
                  <c:v>53</c:v>
                </c:pt>
                <c:pt idx="4">
                  <c:v>53</c:v>
                </c:pt>
                <c:pt idx="5">
                  <c:v>53</c:v>
                </c:pt>
                <c:pt idx="6">
                  <c:v>55</c:v>
                </c:pt>
                <c:pt idx="7">
                  <c:v>56</c:v>
                </c:pt>
                <c:pt idx="8">
                  <c:v>58</c:v>
                </c:pt>
                <c:pt idx="9">
                  <c:v>64</c:v>
                </c:pt>
                <c:pt idx="10">
                  <c:v>64</c:v>
                </c:pt>
                <c:pt idx="11">
                  <c:v>65</c:v>
                </c:pt>
                <c:pt idx="12">
                  <c:v>71</c:v>
                </c:pt>
              </c:numCache>
            </c:numRef>
          </c:val>
        </c:ser>
        <c:dLbls>
          <c:showLegendKey val="0"/>
          <c:showVal val="0"/>
          <c:showCatName val="0"/>
          <c:showSerName val="0"/>
          <c:showPercent val="0"/>
          <c:showBubbleSize val="0"/>
        </c:dLbls>
        <c:gapWidth val="100"/>
        <c:overlap val="100"/>
        <c:axId val="70307200"/>
        <c:axId val="70106040"/>
      </c:barChart>
      <c:catAx>
        <c:axId val="7030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70106040"/>
        <c:crosses val="autoZero"/>
        <c:auto val="1"/>
        <c:lblAlgn val="ctr"/>
        <c:lblOffset val="100"/>
        <c:noMultiLvlLbl val="0"/>
      </c:catAx>
      <c:valAx>
        <c:axId val="70106040"/>
        <c:scaling>
          <c:orientation val="minMax"/>
        </c:scaling>
        <c:delete val="1"/>
        <c:axPos val="l"/>
        <c:numFmt formatCode="0%" sourceLinked="1"/>
        <c:majorTickMark val="none"/>
        <c:minorTickMark val="none"/>
        <c:tickLblPos val="nextTo"/>
        <c:crossAx val="70307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nl-BE" sz="1400" dirty="0" smtClean="0"/>
              <a:t>Kent de </a:t>
            </a:r>
            <a:r>
              <a:rPr lang="nl-BE" sz="1400" dirty="0" err="1" smtClean="0"/>
              <a:t>bestuurspartijen</a:t>
            </a:r>
            <a:endParaRPr lang="nl-BE" sz="1400"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nl-BE"/>
        </a:p>
      </c:txPr>
    </c:title>
    <c:autoTitleDeleted val="0"/>
    <c:plotArea>
      <c:layout/>
      <c:doughnutChart>
        <c:varyColors val="1"/>
        <c:ser>
          <c:idx val="0"/>
          <c:order val="0"/>
          <c:tx>
            <c:strRef>
              <c:f>Blad1!$B$1</c:f>
              <c:strCache>
                <c:ptCount val="1"/>
                <c:pt idx="0">
                  <c:v>Woonsituatie</c:v>
                </c:pt>
              </c:strCache>
            </c:strRef>
          </c:tx>
          <c:dPt>
            <c:idx val="0"/>
            <c:bubble3D val="0"/>
            <c:spPr>
              <a:solidFill>
                <a:schemeClr val="accent2"/>
              </a:solidFill>
              <a:ln>
                <a:noFill/>
              </a:ln>
              <a:effectLst/>
            </c:spPr>
          </c:dPt>
          <c:dPt>
            <c:idx val="1"/>
            <c:bubble3D val="0"/>
            <c:spPr>
              <a:solidFill>
                <a:srgbClr val="C00000"/>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Geeft een correct antwoord</c:v>
                </c:pt>
                <c:pt idx="1">
                  <c:v>Geeft een fout of geen antwoord</c:v>
                </c:pt>
              </c:strCache>
            </c:strRef>
          </c:cat>
          <c:val>
            <c:numRef>
              <c:f>Blad1!$B$2:$B$3</c:f>
              <c:numCache>
                <c:formatCode>General</c:formatCode>
                <c:ptCount val="2"/>
                <c:pt idx="0">
                  <c:v>8</c:v>
                </c:pt>
                <c:pt idx="1">
                  <c:v>92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2158252797558509E-2"/>
          <c:y val="0.83354585479039467"/>
          <c:w val="0.88085962973106902"/>
          <c:h val="0.141133225256055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1325372415237E-2"/>
          <c:y val="0.10471983720177029"/>
          <c:w val="0.88901961045410705"/>
          <c:h val="0.52631138218550333"/>
        </c:manualLayout>
      </c:layout>
      <c:barChart>
        <c:barDir val="col"/>
        <c:grouping val="percentStacked"/>
        <c:varyColors val="0"/>
        <c:ser>
          <c:idx val="0"/>
          <c:order val="0"/>
          <c:tx>
            <c:strRef>
              <c:f>Blad1!$B$1</c:f>
              <c:strCache>
                <c:ptCount val="1"/>
                <c:pt idx="0">
                  <c:v>correct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Studeert nog (N=737)</c:v>
                </c:pt>
                <c:pt idx="3">
                  <c:v>1997 (N=177)</c:v>
                </c:pt>
                <c:pt idx="4">
                  <c:v>Man (N=442)</c:v>
                </c:pt>
                <c:pt idx="5">
                  <c:v>1999 (N=169)</c:v>
                </c:pt>
                <c:pt idx="6">
                  <c:v>Vrouw (N=424)</c:v>
                </c:pt>
                <c:pt idx="7">
                  <c:v>1998 (N=177)</c:v>
                </c:pt>
                <c:pt idx="8">
                  <c:v>1996 (N=178)</c:v>
                </c:pt>
                <c:pt idx="9">
                  <c:v>Max. TSO (N=212)</c:v>
                </c:pt>
                <c:pt idx="10">
                  <c:v>Interesse: nauwelijks/geen (N=468)</c:v>
                </c:pt>
                <c:pt idx="11">
                  <c:v>nieuwe Vlaming (N=191)</c:v>
                </c:pt>
                <c:pt idx="12">
                  <c:v>Max. BSO (N=106)</c:v>
                </c:pt>
              </c:strCache>
            </c:strRef>
          </c:cat>
          <c:val>
            <c:numRef>
              <c:f>Blad1!$B$2:$B$14</c:f>
              <c:numCache>
                <c:formatCode>General</c:formatCode>
                <c:ptCount val="13"/>
                <c:pt idx="0">
                  <c:v>11</c:v>
                </c:pt>
                <c:pt idx="1">
                  <c:v>10</c:v>
                </c:pt>
                <c:pt idx="2">
                  <c:v>9</c:v>
                </c:pt>
                <c:pt idx="3">
                  <c:v>8</c:v>
                </c:pt>
                <c:pt idx="4">
                  <c:v>8</c:v>
                </c:pt>
                <c:pt idx="5">
                  <c:v>8</c:v>
                </c:pt>
                <c:pt idx="6">
                  <c:v>7</c:v>
                </c:pt>
                <c:pt idx="7">
                  <c:v>7</c:v>
                </c:pt>
                <c:pt idx="8">
                  <c:v>6</c:v>
                </c:pt>
                <c:pt idx="9">
                  <c:v>5</c:v>
                </c:pt>
                <c:pt idx="10">
                  <c:v>5</c:v>
                </c:pt>
                <c:pt idx="11">
                  <c:v>3</c:v>
                </c:pt>
                <c:pt idx="12">
                  <c:v>2</c:v>
                </c:pt>
              </c:numCache>
            </c:numRef>
          </c:val>
        </c:ser>
        <c:ser>
          <c:idx val="1"/>
          <c:order val="1"/>
          <c:tx>
            <c:strRef>
              <c:f>Blad1!$C$1</c:f>
              <c:strCache>
                <c:ptCount val="1"/>
                <c:pt idx="0">
                  <c:v>fout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Studeert nog (N=737)</c:v>
                </c:pt>
                <c:pt idx="3">
                  <c:v>1997 (N=177)</c:v>
                </c:pt>
                <c:pt idx="4">
                  <c:v>Man (N=442)</c:v>
                </c:pt>
                <c:pt idx="5">
                  <c:v>1999 (N=169)</c:v>
                </c:pt>
                <c:pt idx="6">
                  <c:v>Vrouw (N=424)</c:v>
                </c:pt>
                <c:pt idx="7">
                  <c:v>1998 (N=177)</c:v>
                </c:pt>
                <c:pt idx="8">
                  <c:v>1996 (N=178)</c:v>
                </c:pt>
                <c:pt idx="9">
                  <c:v>Max. TSO (N=212)</c:v>
                </c:pt>
                <c:pt idx="10">
                  <c:v>Interesse: nauwelijks/geen (N=468)</c:v>
                </c:pt>
                <c:pt idx="11">
                  <c:v>nieuwe Vlaming (N=191)</c:v>
                </c:pt>
                <c:pt idx="12">
                  <c:v>Max. BSO (N=106)</c:v>
                </c:pt>
              </c:strCache>
            </c:strRef>
          </c:cat>
          <c:val>
            <c:numRef>
              <c:f>Blad1!$C$2:$C$14</c:f>
              <c:numCache>
                <c:formatCode>General</c:formatCode>
                <c:ptCount val="13"/>
                <c:pt idx="0">
                  <c:v>89</c:v>
                </c:pt>
                <c:pt idx="1">
                  <c:v>90</c:v>
                </c:pt>
                <c:pt idx="2">
                  <c:v>91</c:v>
                </c:pt>
                <c:pt idx="3">
                  <c:v>92</c:v>
                </c:pt>
                <c:pt idx="4">
                  <c:v>92</c:v>
                </c:pt>
                <c:pt idx="5">
                  <c:v>92</c:v>
                </c:pt>
                <c:pt idx="6">
                  <c:v>93</c:v>
                </c:pt>
                <c:pt idx="7">
                  <c:v>93</c:v>
                </c:pt>
                <c:pt idx="8">
                  <c:v>94</c:v>
                </c:pt>
                <c:pt idx="9">
                  <c:v>95</c:v>
                </c:pt>
                <c:pt idx="10">
                  <c:v>95</c:v>
                </c:pt>
                <c:pt idx="11">
                  <c:v>97</c:v>
                </c:pt>
                <c:pt idx="12">
                  <c:v>98</c:v>
                </c:pt>
              </c:numCache>
            </c:numRef>
          </c:val>
        </c:ser>
        <c:dLbls>
          <c:showLegendKey val="0"/>
          <c:showVal val="0"/>
          <c:showCatName val="0"/>
          <c:showSerName val="0"/>
          <c:showPercent val="0"/>
          <c:showBubbleSize val="0"/>
        </c:dLbls>
        <c:gapWidth val="100"/>
        <c:overlap val="100"/>
        <c:axId val="70107216"/>
        <c:axId val="70107608"/>
      </c:barChart>
      <c:catAx>
        <c:axId val="7010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70107608"/>
        <c:crosses val="autoZero"/>
        <c:auto val="1"/>
        <c:lblAlgn val="ctr"/>
        <c:lblOffset val="100"/>
        <c:noMultiLvlLbl val="0"/>
      </c:catAx>
      <c:valAx>
        <c:axId val="70107608"/>
        <c:scaling>
          <c:orientation val="minMax"/>
        </c:scaling>
        <c:delete val="1"/>
        <c:axPos val="l"/>
        <c:numFmt formatCode="0%" sourceLinked="1"/>
        <c:majorTickMark val="none"/>
        <c:minorTickMark val="none"/>
        <c:tickLblPos val="nextTo"/>
        <c:crossAx val="70107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Blad1!$B$1</c:f>
              <c:strCache>
                <c:ptCount val="1"/>
                <c:pt idx="0">
                  <c:v>Doe ik nu al</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Blad1!$A$2:$A$8</c:f>
              <c:strCache>
                <c:ptCount val="7"/>
                <c:pt idx="0">
                  <c:v>Informatie zoeken over politieke partijen vóór ik ga stemmen</c:v>
                </c:pt>
                <c:pt idx="1">
                  <c:v>Producten niet kopen om politieke en sociale redenen</c:v>
                </c:pt>
                <c:pt idx="2">
                  <c:v>Op internet discussiëren over sociale en politieke thema's</c:v>
                </c:pt>
                <c:pt idx="3">
                  <c:v>Handtekeningen voor een petitie verzamelen</c:v>
                </c:pt>
                <c:pt idx="4">
                  <c:v>Deelnemen aan een betoging of protest</c:v>
                </c:pt>
                <c:pt idx="5">
                  <c:v>Lid worden van een politieke partij</c:v>
                </c:pt>
                <c:pt idx="6">
                  <c:v>Mij kandidaat stellen bij verkiezingen</c:v>
                </c:pt>
              </c:strCache>
            </c:strRef>
          </c:cat>
          <c:val>
            <c:numRef>
              <c:f>Blad1!$B$2:$B$8</c:f>
              <c:numCache>
                <c:formatCode>General</c:formatCode>
                <c:ptCount val="7"/>
                <c:pt idx="0">
                  <c:v>16</c:v>
                </c:pt>
                <c:pt idx="1">
                  <c:v>16</c:v>
                </c:pt>
                <c:pt idx="2">
                  <c:v>11</c:v>
                </c:pt>
                <c:pt idx="3">
                  <c:v>6</c:v>
                </c:pt>
                <c:pt idx="4">
                  <c:v>6</c:v>
                </c:pt>
                <c:pt idx="5">
                  <c:v>6</c:v>
                </c:pt>
                <c:pt idx="6">
                  <c:v>4</c:v>
                </c:pt>
              </c:numCache>
            </c:numRef>
          </c:val>
        </c:ser>
        <c:ser>
          <c:idx val="1"/>
          <c:order val="1"/>
          <c:tx>
            <c:strRef>
              <c:f>Blad1!$C$1</c:f>
              <c:strCache>
                <c:ptCount val="1"/>
                <c:pt idx="0">
                  <c:v>Zal ik zeker doen</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Blad1!$A$2:$A$8</c:f>
              <c:strCache>
                <c:ptCount val="7"/>
                <c:pt idx="0">
                  <c:v>Informatie zoeken over politieke partijen vóór ik ga stemmen</c:v>
                </c:pt>
                <c:pt idx="1">
                  <c:v>Producten niet kopen om politieke en sociale redenen</c:v>
                </c:pt>
                <c:pt idx="2">
                  <c:v>Op internet discussiëren over sociale en politieke thema's</c:v>
                </c:pt>
                <c:pt idx="3">
                  <c:v>Handtekeningen voor een petitie verzamelen</c:v>
                </c:pt>
                <c:pt idx="4">
                  <c:v>Deelnemen aan een betoging of protest</c:v>
                </c:pt>
                <c:pt idx="5">
                  <c:v>Lid worden van een politieke partij</c:v>
                </c:pt>
                <c:pt idx="6">
                  <c:v>Mij kandidaat stellen bij verkiezingen</c:v>
                </c:pt>
              </c:strCache>
            </c:strRef>
          </c:cat>
          <c:val>
            <c:numRef>
              <c:f>Blad1!$C$2:$C$8</c:f>
              <c:numCache>
                <c:formatCode>General</c:formatCode>
                <c:ptCount val="7"/>
                <c:pt idx="0">
                  <c:v>40</c:v>
                </c:pt>
                <c:pt idx="1">
                  <c:v>19</c:v>
                </c:pt>
                <c:pt idx="2">
                  <c:v>13</c:v>
                </c:pt>
                <c:pt idx="3">
                  <c:v>13</c:v>
                </c:pt>
                <c:pt idx="4">
                  <c:v>12</c:v>
                </c:pt>
                <c:pt idx="5">
                  <c:v>8</c:v>
                </c:pt>
                <c:pt idx="6">
                  <c:v>8</c:v>
                </c:pt>
              </c:numCache>
            </c:numRef>
          </c:val>
        </c:ser>
        <c:ser>
          <c:idx val="2"/>
          <c:order val="2"/>
          <c:tx>
            <c:strRef>
              <c:f>Blad1!$D$1</c:f>
              <c:strCache>
                <c:ptCount val="1"/>
                <c:pt idx="0">
                  <c:v>Zal ik misschien doen</c:v>
                </c:pt>
              </c:strCache>
            </c:strRef>
          </c:tx>
          <c:spPr>
            <a:solidFill>
              <a:schemeClr val="accent6">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Blad1!$A$2:$A$8</c:f>
              <c:strCache>
                <c:ptCount val="7"/>
                <c:pt idx="0">
                  <c:v>Informatie zoeken over politieke partijen vóór ik ga stemmen</c:v>
                </c:pt>
                <c:pt idx="1">
                  <c:v>Producten niet kopen om politieke en sociale redenen</c:v>
                </c:pt>
                <c:pt idx="2">
                  <c:v>Op internet discussiëren over sociale en politieke thema's</c:v>
                </c:pt>
                <c:pt idx="3">
                  <c:v>Handtekeningen voor een petitie verzamelen</c:v>
                </c:pt>
                <c:pt idx="4">
                  <c:v>Deelnemen aan een betoging of protest</c:v>
                </c:pt>
                <c:pt idx="5">
                  <c:v>Lid worden van een politieke partij</c:v>
                </c:pt>
                <c:pt idx="6">
                  <c:v>Mij kandidaat stellen bij verkiezingen</c:v>
                </c:pt>
              </c:strCache>
            </c:strRef>
          </c:cat>
          <c:val>
            <c:numRef>
              <c:f>Blad1!$D$2:$D$8</c:f>
              <c:numCache>
                <c:formatCode>General</c:formatCode>
                <c:ptCount val="7"/>
                <c:pt idx="0">
                  <c:v>32</c:v>
                </c:pt>
                <c:pt idx="1">
                  <c:v>40</c:v>
                </c:pt>
                <c:pt idx="2">
                  <c:v>33</c:v>
                </c:pt>
                <c:pt idx="3">
                  <c:v>45</c:v>
                </c:pt>
                <c:pt idx="4">
                  <c:v>47</c:v>
                </c:pt>
                <c:pt idx="5">
                  <c:v>31</c:v>
                </c:pt>
                <c:pt idx="6">
                  <c:v>24</c:v>
                </c:pt>
              </c:numCache>
            </c:numRef>
          </c:val>
        </c:ser>
        <c:ser>
          <c:idx val="3"/>
          <c:order val="3"/>
          <c:tx>
            <c:strRef>
              <c:f>Blad1!$E$1</c:f>
              <c:strCache>
                <c:ptCount val="1"/>
                <c:pt idx="0">
                  <c:v>Zal ik nooit doen</c:v>
                </c:pt>
              </c:strCache>
            </c:strRef>
          </c:tx>
          <c:spPr>
            <a:solidFill>
              <a:schemeClr val="accent6">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Blad1!$A$2:$A$8</c:f>
              <c:strCache>
                <c:ptCount val="7"/>
                <c:pt idx="0">
                  <c:v>Informatie zoeken over politieke partijen vóór ik ga stemmen</c:v>
                </c:pt>
                <c:pt idx="1">
                  <c:v>Producten niet kopen om politieke en sociale redenen</c:v>
                </c:pt>
                <c:pt idx="2">
                  <c:v>Op internet discussiëren over sociale en politieke thema's</c:v>
                </c:pt>
                <c:pt idx="3">
                  <c:v>Handtekeningen voor een petitie verzamelen</c:v>
                </c:pt>
                <c:pt idx="4">
                  <c:v>Deelnemen aan een betoging of protest</c:v>
                </c:pt>
                <c:pt idx="5">
                  <c:v>Lid worden van een politieke partij</c:v>
                </c:pt>
                <c:pt idx="6">
                  <c:v>Mij kandidaat stellen bij verkiezingen</c:v>
                </c:pt>
              </c:strCache>
            </c:strRef>
          </c:cat>
          <c:val>
            <c:numRef>
              <c:f>Blad1!$E$2:$E$8</c:f>
              <c:numCache>
                <c:formatCode>General</c:formatCode>
                <c:ptCount val="7"/>
                <c:pt idx="0">
                  <c:v>13</c:v>
                </c:pt>
                <c:pt idx="1">
                  <c:v>26</c:v>
                </c:pt>
                <c:pt idx="2">
                  <c:v>43</c:v>
                </c:pt>
                <c:pt idx="3">
                  <c:v>35</c:v>
                </c:pt>
                <c:pt idx="4">
                  <c:v>35</c:v>
                </c:pt>
                <c:pt idx="5">
                  <c:v>56</c:v>
                </c:pt>
                <c:pt idx="6">
                  <c:v>64</c:v>
                </c:pt>
              </c:numCache>
            </c:numRef>
          </c:val>
        </c:ser>
        <c:dLbls>
          <c:dLblPos val="ctr"/>
          <c:showLegendKey val="0"/>
          <c:showVal val="1"/>
          <c:showCatName val="0"/>
          <c:showSerName val="0"/>
          <c:showPercent val="0"/>
          <c:showBubbleSize val="0"/>
        </c:dLbls>
        <c:gapWidth val="79"/>
        <c:overlap val="100"/>
        <c:axId val="70108392"/>
        <c:axId val="70108784"/>
      </c:barChart>
      <c:catAx>
        <c:axId val="7010839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l-BE"/>
          </a:p>
        </c:txPr>
        <c:crossAx val="70108784"/>
        <c:crosses val="autoZero"/>
        <c:auto val="1"/>
        <c:lblAlgn val="ctr"/>
        <c:lblOffset val="100"/>
        <c:noMultiLvlLbl val="0"/>
      </c:catAx>
      <c:valAx>
        <c:axId val="70108784"/>
        <c:scaling>
          <c:orientation val="minMax"/>
        </c:scaling>
        <c:delete val="1"/>
        <c:axPos val="t"/>
        <c:numFmt formatCode="0%" sourceLinked="1"/>
        <c:majorTickMark val="none"/>
        <c:minorTickMark val="none"/>
        <c:tickLblPos val="nextTo"/>
        <c:crossAx val="70108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Blad1!$B$1</c:f>
              <c:strCache>
                <c:ptCount val="1"/>
                <c:pt idx="0">
                  <c:v>Doe ik nu al</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Blad1!$A$2:$A$12</c:f>
              <c:strCache>
                <c:ptCount val="11"/>
                <c:pt idx="0">
                  <c:v>Nieuwe Vlaming (N=191)</c:v>
                </c:pt>
                <c:pt idx="1">
                  <c:v>Man (N=442)</c:v>
                </c:pt>
                <c:pt idx="2">
                  <c:v>2000 (N=167)</c:v>
                </c:pt>
                <c:pt idx="3">
                  <c:v>Max. BSO (N=106)</c:v>
                </c:pt>
                <c:pt idx="4">
                  <c:v>1999 (N=169)</c:v>
                </c:pt>
                <c:pt idx="5">
                  <c:v>1996 (N=178)</c:v>
                </c:pt>
                <c:pt idx="6">
                  <c:v>1998 (N=177)</c:v>
                </c:pt>
                <c:pt idx="7">
                  <c:v>Studeert nog (N=737)</c:v>
                </c:pt>
                <c:pt idx="8">
                  <c:v>1997 (N=177)</c:v>
                </c:pt>
                <c:pt idx="9">
                  <c:v>Vrouw (N=424)</c:v>
                </c:pt>
                <c:pt idx="10">
                  <c:v>Max. TSO (N=212)</c:v>
                </c:pt>
              </c:strCache>
            </c:strRef>
          </c:cat>
          <c:val>
            <c:numRef>
              <c:f>Blad1!$B$2:$B$12</c:f>
              <c:numCache>
                <c:formatCode>General</c:formatCode>
                <c:ptCount val="11"/>
                <c:pt idx="0">
                  <c:v>11</c:v>
                </c:pt>
                <c:pt idx="1">
                  <c:v>6</c:v>
                </c:pt>
                <c:pt idx="2">
                  <c:v>6</c:v>
                </c:pt>
                <c:pt idx="3">
                  <c:v>4</c:v>
                </c:pt>
                <c:pt idx="4">
                  <c:v>4</c:v>
                </c:pt>
                <c:pt idx="5">
                  <c:v>4</c:v>
                </c:pt>
                <c:pt idx="6">
                  <c:v>4</c:v>
                </c:pt>
                <c:pt idx="7">
                  <c:v>3</c:v>
                </c:pt>
                <c:pt idx="8">
                  <c:v>2</c:v>
                </c:pt>
                <c:pt idx="9">
                  <c:v>2</c:v>
                </c:pt>
                <c:pt idx="10">
                  <c:v>2</c:v>
                </c:pt>
              </c:numCache>
            </c:numRef>
          </c:val>
        </c:ser>
        <c:ser>
          <c:idx val="1"/>
          <c:order val="1"/>
          <c:tx>
            <c:strRef>
              <c:f>Blad1!$C$1</c:f>
              <c:strCache>
                <c:ptCount val="1"/>
                <c:pt idx="0">
                  <c:v>Zal ik zeker doen</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Blad1!$A$2:$A$12</c:f>
              <c:strCache>
                <c:ptCount val="11"/>
                <c:pt idx="0">
                  <c:v>Nieuwe Vlaming (N=191)</c:v>
                </c:pt>
                <c:pt idx="1">
                  <c:v>Man (N=442)</c:v>
                </c:pt>
                <c:pt idx="2">
                  <c:v>2000 (N=167)</c:v>
                </c:pt>
                <c:pt idx="3">
                  <c:v>Max. BSO (N=106)</c:v>
                </c:pt>
                <c:pt idx="4">
                  <c:v>1999 (N=169)</c:v>
                </c:pt>
                <c:pt idx="5">
                  <c:v>1996 (N=178)</c:v>
                </c:pt>
                <c:pt idx="6">
                  <c:v>1998 (N=177)</c:v>
                </c:pt>
                <c:pt idx="7">
                  <c:v>Studeert nog (N=737)</c:v>
                </c:pt>
                <c:pt idx="8">
                  <c:v>1997 (N=177)</c:v>
                </c:pt>
                <c:pt idx="9">
                  <c:v>Vrouw (N=424)</c:v>
                </c:pt>
                <c:pt idx="10">
                  <c:v>Max. TSO (N=212)</c:v>
                </c:pt>
              </c:strCache>
            </c:strRef>
          </c:cat>
          <c:val>
            <c:numRef>
              <c:f>Blad1!$C$2:$C$12</c:f>
              <c:numCache>
                <c:formatCode>General</c:formatCode>
                <c:ptCount val="11"/>
                <c:pt idx="0">
                  <c:v>9</c:v>
                </c:pt>
                <c:pt idx="1">
                  <c:v>10</c:v>
                </c:pt>
                <c:pt idx="2">
                  <c:v>7</c:v>
                </c:pt>
                <c:pt idx="3">
                  <c:v>11</c:v>
                </c:pt>
                <c:pt idx="4">
                  <c:v>10</c:v>
                </c:pt>
                <c:pt idx="5">
                  <c:v>9</c:v>
                </c:pt>
                <c:pt idx="6">
                  <c:v>5</c:v>
                </c:pt>
                <c:pt idx="7">
                  <c:v>7</c:v>
                </c:pt>
                <c:pt idx="8">
                  <c:v>9</c:v>
                </c:pt>
                <c:pt idx="9">
                  <c:v>6</c:v>
                </c:pt>
                <c:pt idx="10">
                  <c:v>5</c:v>
                </c:pt>
              </c:numCache>
            </c:numRef>
          </c:val>
        </c:ser>
        <c:ser>
          <c:idx val="2"/>
          <c:order val="2"/>
          <c:tx>
            <c:strRef>
              <c:f>Blad1!$D$1</c:f>
              <c:strCache>
                <c:ptCount val="1"/>
                <c:pt idx="0">
                  <c:v>Zal ik misschien doen</c:v>
                </c:pt>
              </c:strCache>
            </c:strRef>
          </c:tx>
          <c:spPr>
            <a:solidFill>
              <a:schemeClr val="accent6">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Blad1!$A$2:$A$12</c:f>
              <c:strCache>
                <c:ptCount val="11"/>
                <c:pt idx="0">
                  <c:v>Nieuwe Vlaming (N=191)</c:v>
                </c:pt>
                <c:pt idx="1">
                  <c:v>Man (N=442)</c:v>
                </c:pt>
                <c:pt idx="2">
                  <c:v>2000 (N=167)</c:v>
                </c:pt>
                <c:pt idx="3">
                  <c:v>Max. BSO (N=106)</c:v>
                </c:pt>
                <c:pt idx="4">
                  <c:v>1999 (N=169)</c:v>
                </c:pt>
                <c:pt idx="5">
                  <c:v>1996 (N=178)</c:v>
                </c:pt>
                <c:pt idx="6">
                  <c:v>1998 (N=177)</c:v>
                </c:pt>
                <c:pt idx="7">
                  <c:v>Studeert nog (N=737)</c:v>
                </c:pt>
                <c:pt idx="8">
                  <c:v>1997 (N=177)</c:v>
                </c:pt>
                <c:pt idx="9">
                  <c:v>Vrouw (N=424)</c:v>
                </c:pt>
                <c:pt idx="10">
                  <c:v>Max. TSO (N=212)</c:v>
                </c:pt>
              </c:strCache>
            </c:strRef>
          </c:cat>
          <c:val>
            <c:numRef>
              <c:f>Blad1!$D$2:$D$12</c:f>
              <c:numCache>
                <c:formatCode>General</c:formatCode>
                <c:ptCount val="11"/>
                <c:pt idx="0">
                  <c:v>32</c:v>
                </c:pt>
                <c:pt idx="1">
                  <c:v>26</c:v>
                </c:pt>
                <c:pt idx="2">
                  <c:v>22</c:v>
                </c:pt>
                <c:pt idx="3">
                  <c:v>33</c:v>
                </c:pt>
                <c:pt idx="4">
                  <c:v>22</c:v>
                </c:pt>
                <c:pt idx="5">
                  <c:v>29</c:v>
                </c:pt>
                <c:pt idx="6">
                  <c:v>22</c:v>
                </c:pt>
                <c:pt idx="7">
                  <c:v>23</c:v>
                </c:pt>
                <c:pt idx="8">
                  <c:v>25</c:v>
                </c:pt>
                <c:pt idx="9">
                  <c:v>22</c:v>
                </c:pt>
                <c:pt idx="10">
                  <c:v>20</c:v>
                </c:pt>
              </c:numCache>
            </c:numRef>
          </c:val>
        </c:ser>
        <c:ser>
          <c:idx val="3"/>
          <c:order val="3"/>
          <c:tx>
            <c:strRef>
              <c:f>Blad1!$E$1</c:f>
              <c:strCache>
                <c:ptCount val="1"/>
                <c:pt idx="0">
                  <c:v>Zal ik nooit doen</c:v>
                </c:pt>
              </c:strCache>
            </c:strRef>
          </c:tx>
          <c:spPr>
            <a:solidFill>
              <a:schemeClr val="accent6">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Blad1!$A$2:$A$12</c:f>
              <c:strCache>
                <c:ptCount val="11"/>
                <c:pt idx="0">
                  <c:v>Nieuwe Vlaming (N=191)</c:v>
                </c:pt>
                <c:pt idx="1">
                  <c:v>Man (N=442)</c:v>
                </c:pt>
                <c:pt idx="2">
                  <c:v>2000 (N=167)</c:v>
                </c:pt>
                <c:pt idx="3">
                  <c:v>Max. BSO (N=106)</c:v>
                </c:pt>
                <c:pt idx="4">
                  <c:v>1999 (N=169)</c:v>
                </c:pt>
                <c:pt idx="5">
                  <c:v>1996 (N=178)</c:v>
                </c:pt>
                <c:pt idx="6">
                  <c:v>1998 (N=177)</c:v>
                </c:pt>
                <c:pt idx="7">
                  <c:v>Studeert nog (N=737)</c:v>
                </c:pt>
                <c:pt idx="8">
                  <c:v>1997 (N=177)</c:v>
                </c:pt>
                <c:pt idx="9">
                  <c:v>Vrouw (N=424)</c:v>
                </c:pt>
                <c:pt idx="10">
                  <c:v>Max. TSO (N=212)</c:v>
                </c:pt>
              </c:strCache>
            </c:strRef>
          </c:cat>
          <c:val>
            <c:numRef>
              <c:f>Blad1!$E$2:$E$12</c:f>
              <c:numCache>
                <c:formatCode>General</c:formatCode>
                <c:ptCount val="11"/>
                <c:pt idx="0">
                  <c:v>48</c:v>
                </c:pt>
                <c:pt idx="1">
                  <c:v>58</c:v>
                </c:pt>
                <c:pt idx="2">
                  <c:v>65</c:v>
                </c:pt>
                <c:pt idx="3">
                  <c:v>52</c:v>
                </c:pt>
                <c:pt idx="4">
                  <c:v>65</c:v>
                </c:pt>
                <c:pt idx="5">
                  <c:v>58</c:v>
                </c:pt>
                <c:pt idx="6">
                  <c:v>68</c:v>
                </c:pt>
                <c:pt idx="7">
                  <c:v>66</c:v>
                </c:pt>
                <c:pt idx="8">
                  <c:v>64</c:v>
                </c:pt>
                <c:pt idx="9">
                  <c:v>71</c:v>
                </c:pt>
                <c:pt idx="10">
                  <c:v>73</c:v>
                </c:pt>
              </c:numCache>
            </c:numRef>
          </c:val>
        </c:ser>
        <c:dLbls>
          <c:dLblPos val="ctr"/>
          <c:showLegendKey val="0"/>
          <c:showVal val="1"/>
          <c:showCatName val="0"/>
          <c:showSerName val="0"/>
          <c:showPercent val="0"/>
          <c:showBubbleSize val="0"/>
        </c:dLbls>
        <c:gapWidth val="79"/>
        <c:overlap val="100"/>
        <c:axId val="70109568"/>
        <c:axId val="68191128"/>
      </c:barChart>
      <c:catAx>
        <c:axId val="7010956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l-BE"/>
          </a:p>
        </c:txPr>
        <c:crossAx val="68191128"/>
        <c:crosses val="autoZero"/>
        <c:auto val="1"/>
        <c:lblAlgn val="ctr"/>
        <c:lblOffset val="100"/>
        <c:noMultiLvlLbl val="0"/>
      </c:catAx>
      <c:valAx>
        <c:axId val="68191128"/>
        <c:scaling>
          <c:orientation val="minMax"/>
        </c:scaling>
        <c:delete val="1"/>
        <c:axPos val="t"/>
        <c:numFmt formatCode="0%" sourceLinked="1"/>
        <c:majorTickMark val="none"/>
        <c:minorTickMark val="none"/>
        <c:tickLblPos val="nextTo"/>
        <c:crossAx val="70109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Blad1!$B$1</c:f>
              <c:strCache>
                <c:ptCount val="1"/>
                <c:pt idx="0">
                  <c:v>Helemaal niet akkoord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Blad1!$A$2:$A$4</c:f>
              <c:strCache>
                <c:ptCount val="3"/>
                <c:pt idx="0">
                  <c:v>Ik denk dat ik een vrij goed begrip heb van de belangrijke thema's waarmee onze maatschappij geconfronteerd wordt</c:v>
                </c:pt>
                <c:pt idx="1">
                  <c:v>De politiek schenkt alleen maar aandacht aan wat de mensen denken als er verkiezingen op komst zijn</c:v>
                </c:pt>
                <c:pt idx="2">
                  <c:v>Mensen zoals ik hebben geen inspraak in wat de politiek doet</c:v>
                </c:pt>
              </c:strCache>
            </c:strRef>
          </c:cat>
          <c:val>
            <c:numRef>
              <c:f>Blad1!$B$2:$B$4</c:f>
              <c:numCache>
                <c:formatCode>General</c:formatCode>
                <c:ptCount val="3"/>
                <c:pt idx="0">
                  <c:v>6</c:v>
                </c:pt>
                <c:pt idx="1">
                  <c:v>5</c:v>
                </c:pt>
                <c:pt idx="2">
                  <c:v>8</c:v>
                </c:pt>
              </c:numCache>
            </c:numRef>
          </c:val>
        </c:ser>
        <c:ser>
          <c:idx val="1"/>
          <c:order val="1"/>
          <c:tx>
            <c:strRef>
              <c:f>Blad1!$C$1</c:f>
              <c:strCache>
                <c:ptCount val="1"/>
                <c:pt idx="0">
                  <c:v>Niet akkoord</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Blad1!$A$2:$A$4</c:f>
              <c:strCache>
                <c:ptCount val="3"/>
                <c:pt idx="0">
                  <c:v>Ik denk dat ik een vrij goed begrip heb van de belangrijke thema's waarmee onze maatschappij geconfronteerd wordt</c:v>
                </c:pt>
                <c:pt idx="1">
                  <c:v>De politiek schenkt alleen maar aandacht aan wat de mensen denken als er verkiezingen op komst zijn</c:v>
                </c:pt>
                <c:pt idx="2">
                  <c:v>Mensen zoals ik hebben geen inspraak in wat de politiek doet</c:v>
                </c:pt>
              </c:strCache>
            </c:strRef>
          </c:cat>
          <c:val>
            <c:numRef>
              <c:f>Blad1!$C$2:$C$4</c:f>
              <c:numCache>
                <c:formatCode>General</c:formatCode>
                <c:ptCount val="3"/>
                <c:pt idx="0">
                  <c:v>26</c:v>
                </c:pt>
                <c:pt idx="1">
                  <c:v>29</c:v>
                </c:pt>
                <c:pt idx="2">
                  <c:v>41</c:v>
                </c:pt>
              </c:numCache>
            </c:numRef>
          </c:val>
        </c:ser>
        <c:ser>
          <c:idx val="2"/>
          <c:order val="2"/>
          <c:tx>
            <c:strRef>
              <c:f>Blad1!$D$1</c:f>
              <c:strCache>
                <c:ptCount val="1"/>
                <c:pt idx="0">
                  <c:v>Akkoord</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Blad1!$A$2:$A$4</c:f>
              <c:strCache>
                <c:ptCount val="3"/>
                <c:pt idx="0">
                  <c:v>Ik denk dat ik een vrij goed begrip heb van de belangrijke thema's waarmee onze maatschappij geconfronteerd wordt</c:v>
                </c:pt>
                <c:pt idx="1">
                  <c:v>De politiek schenkt alleen maar aandacht aan wat de mensen denken als er verkiezingen op komst zijn</c:v>
                </c:pt>
                <c:pt idx="2">
                  <c:v>Mensen zoals ik hebben geen inspraak in wat de politiek doet</c:v>
                </c:pt>
              </c:strCache>
            </c:strRef>
          </c:cat>
          <c:val>
            <c:numRef>
              <c:f>Blad1!$D$2:$D$4</c:f>
              <c:numCache>
                <c:formatCode>General</c:formatCode>
                <c:ptCount val="3"/>
                <c:pt idx="0">
                  <c:v>59</c:v>
                </c:pt>
                <c:pt idx="1">
                  <c:v>53</c:v>
                </c:pt>
                <c:pt idx="2">
                  <c:v>39</c:v>
                </c:pt>
              </c:numCache>
            </c:numRef>
          </c:val>
        </c:ser>
        <c:ser>
          <c:idx val="3"/>
          <c:order val="3"/>
          <c:tx>
            <c:strRef>
              <c:f>Blad1!$E$1</c:f>
              <c:strCache>
                <c:ptCount val="1"/>
                <c:pt idx="0">
                  <c:v>Helemaal akkoord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Blad1!$A$2:$A$4</c:f>
              <c:strCache>
                <c:ptCount val="3"/>
                <c:pt idx="0">
                  <c:v>Ik denk dat ik een vrij goed begrip heb van de belangrijke thema's waarmee onze maatschappij geconfronteerd wordt</c:v>
                </c:pt>
                <c:pt idx="1">
                  <c:v>De politiek schenkt alleen maar aandacht aan wat de mensen denken als er verkiezingen op komst zijn</c:v>
                </c:pt>
                <c:pt idx="2">
                  <c:v>Mensen zoals ik hebben geen inspraak in wat de politiek doet</c:v>
                </c:pt>
              </c:strCache>
            </c:strRef>
          </c:cat>
          <c:val>
            <c:numRef>
              <c:f>Blad1!$E$2:$E$4</c:f>
              <c:numCache>
                <c:formatCode>General</c:formatCode>
                <c:ptCount val="3"/>
                <c:pt idx="0">
                  <c:v>9</c:v>
                </c:pt>
                <c:pt idx="1">
                  <c:v>13</c:v>
                </c:pt>
                <c:pt idx="2">
                  <c:v>12</c:v>
                </c:pt>
              </c:numCache>
            </c:numRef>
          </c:val>
        </c:ser>
        <c:dLbls>
          <c:dLblPos val="ctr"/>
          <c:showLegendKey val="0"/>
          <c:showVal val="1"/>
          <c:showCatName val="0"/>
          <c:showSerName val="0"/>
          <c:showPercent val="0"/>
          <c:showBubbleSize val="0"/>
        </c:dLbls>
        <c:gapWidth val="79"/>
        <c:overlap val="100"/>
        <c:axId val="68191912"/>
        <c:axId val="68192304"/>
      </c:barChart>
      <c:catAx>
        <c:axId val="6819191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l-BE"/>
          </a:p>
        </c:txPr>
        <c:crossAx val="68192304"/>
        <c:crosses val="autoZero"/>
        <c:auto val="1"/>
        <c:lblAlgn val="ctr"/>
        <c:lblOffset val="100"/>
        <c:noMultiLvlLbl val="0"/>
      </c:catAx>
      <c:valAx>
        <c:axId val="68192304"/>
        <c:scaling>
          <c:orientation val="minMax"/>
        </c:scaling>
        <c:delete val="1"/>
        <c:axPos val="t"/>
        <c:numFmt formatCode="0%" sourceLinked="1"/>
        <c:majorTickMark val="none"/>
        <c:minorTickMark val="none"/>
        <c:tickLblPos val="nextTo"/>
        <c:crossAx val="68191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nl-BE" sz="1600" dirty="0" smtClean="0">
                <a:solidFill>
                  <a:schemeClr val="tx1"/>
                </a:solidFill>
              </a:rPr>
              <a:t>IK DENK</a:t>
            </a:r>
            <a:r>
              <a:rPr lang="nl-BE" sz="1600" baseline="0" dirty="0" smtClean="0">
                <a:solidFill>
                  <a:schemeClr val="tx1"/>
                </a:solidFill>
              </a:rPr>
              <a:t> DAT IK EEN VRIJ GOED BEGRIP HEB VAN DE BELANGRIJKE THEMA’S WAARMEE ONZE MAATSCHAPPIJ GECONFRONTEERD WORDT</a:t>
            </a:r>
            <a:endParaRPr lang="nl-BE" sz="1600"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nl-BE"/>
        </a:p>
      </c:txPr>
    </c:title>
    <c:autoTitleDeleted val="0"/>
    <c:plotArea>
      <c:layout/>
      <c:barChart>
        <c:barDir val="col"/>
        <c:grouping val="percentStacked"/>
        <c:varyColors val="0"/>
        <c:ser>
          <c:idx val="0"/>
          <c:order val="0"/>
          <c:tx>
            <c:strRef>
              <c:f>Blad1!$B$1</c:f>
              <c:strCache>
                <c:ptCount val="1"/>
                <c:pt idx="0">
                  <c:v>Helemaal niet akkoord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1996 (N=178)</c:v>
                </c:pt>
                <c:pt idx="2">
                  <c:v>1998 (N=177)</c:v>
                </c:pt>
                <c:pt idx="3">
                  <c:v>Vrouw (N=424)</c:v>
                </c:pt>
                <c:pt idx="4">
                  <c:v>Studeert nog (N=737)</c:v>
                </c:pt>
                <c:pt idx="5">
                  <c:v>1997 (N=177)</c:v>
                </c:pt>
                <c:pt idx="6">
                  <c:v>Man (N=442)</c:v>
                </c:pt>
                <c:pt idx="7">
                  <c:v>Max. TSO (N=212)</c:v>
                </c:pt>
                <c:pt idx="8">
                  <c:v>1999 (N=169)</c:v>
                </c:pt>
                <c:pt idx="9">
                  <c:v>Max. BSO (N=106)</c:v>
                </c:pt>
                <c:pt idx="10">
                  <c:v>2000 (N=167)</c:v>
                </c:pt>
                <c:pt idx="11">
                  <c:v>Interesse: nauwelijks/geen (N=468)</c:v>
                </c:pt>
                <c:pt idx="12">
                  <c:v>Nieuwe Vlaming (N=191)</c:v>
                </c:pt>
              </c:strCache>
            </c:strRef>
          </c:cat>
          <c:val>
            <c:numRef>
              <c:f>Blad1!$B$2:$B$14</c:f>
              <c:numCache>
                <c:formatCode>General</c:formatCode>
                <c:ptCount val="13"/>
                <c:pt idx="0">
                  <c:v>7</c:v>
                </c:pt>
                <c:pt idx="1">
                  <c:v>5</c:v>
                </c:pt>
                <c:pt idx="2">
                  <c:v>4</c:v>
                </c:pt>
                <c:pt idx="3">
                  <c:v>4</c:v>
                </c:pt>
                <c:pt idx="4">
                  <c:v>5</c:v>
                </c:pt>
                <c:pt idx="5">
                  <c:v>6</c:v>
                </c:pt>
                <c:pt idx="6">
                  <c:v>8</c:v>
                </c:pt>
                <c:pt idx="7">
                  <c:v>10</c:v>
                </c:pt>
                <c:pt idx="8">
                  <c:v>7</c:v>
                </c:pt>
                <c:pt idx="9">
                  <c:v>5</c:v>
                </c:pt>
                <c:pt idx="10">
                  <c:v>8</c:v>
                </c:pt>
                <c:pt idx="11">
                  <c:v>5</c:v>
                </c:pt>
                <c:pt idx="12">
                  <c:v>12</c:v>
                </c:pt>
              </c:numCache>
            </c:numRef>
          </c:val>
        </c:ser>
        <c:ser>
          <c:idx val="1"/>
          <c:order val="1"/>
          <c:tx>
            <c:strRef>
              <c:f>Blad1!$C$1</c:f>
              <c:strCache>
                <c:ptCount val="1"/>
                <c:pt idx="0">
                  <c:v>Niet akkoord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1996 (N=178)</c:v>
                </c:pt>
                <c:pt idx="2">
                  <c:v>1998 (N=177)</c:v>
                </c:pt>
                <c:pt idx="3">
                  <c:v>Vrouw (N=424)</c:v>
                </c:pt>
                <c:pt idx="4">
                  <c:v>Studeert nog (N=737)</c:v>
                </c:pt>
                <c:pt idx="5">
                  <c:v>1997 (N=177)</c:v>
                </c:pt>
                <c:pt idx="6">
                  <c:v>Man (N=442)</c:v>
                </c:pt>
                <c:pt idx="7">
                  <c:v>Max. TSO (N=212)</c:v>
                </c:pt>
                <c:pt idx="8">
                  <c:v>1999 (N=169)</c:v>
                </c:pt>
                <c:pt idx="9">
                  <c:v>Max. BSO (N=106)</c:v>
                </c:pt>
                <c:pt idx="10">
                  <c:v>2000 (N=167)</c:v>
                </c:pt>
                <c:pt idx="11">
                  <c:v>Interesse: nauwelijks/geen (N=468)</c:v>
                </c:pt>
                <c:pt idx="12">
                  <c:v>Nieuwe Vlaming (N=191)</c:v>
                </c:pt>
              </c:strCache>
            </c:strRef>
          </c:cat>
          <c:val>
            <c:numRef>
              <c:f>Blad1!$C$2:$C$14</c:f>
              <c:numCache>
                <c:formatCode>General</c:formatCode>
                <c:ptCount val="13"/>
                <c:pt idx="0">
                  <c:v>15</c:v>
                </c:pt>
                <c:pt idx="1">
                  <c:v>23</c:v>
                </c:pt>
                <c:pt idx="2">
                  <c:v>25</c:v>
                </c:pt>
                <c:pt idx="3">
                  <c:v>28</c:v>
                </c:pt>
                <c:pt idx="4">
                  <c:v>26</c:v>
                </c:pt>
                <c:pt idx="5">
                  <c:v>25</c:v>
                </c:pt>
                <c:pt idx="6">
                  <c:v>25</c:v>
                </c:pt>
                <c:pt idx="7">
                  <c:v>26</c:v>
                </c:pt>
                <c:pt idx="8">
                  <c:v>29</c:v>
                </c:pt>
                <c:pt idx="9">
                  <c:v>31</c:v>
                </c:pt>
                <c:pt idx="10">
                  <c:v>29</c:v>
                </c:pt>
                <c:pt idx="11">
                  <c:v>36</c:v>
                </c:pt>
                <c:pt idx="12">
                  <c:v>30</c:v>
                </c:pt>
              </c:numCache>
            </c:numRef>
          </c:val>
        </c:ser>
        <c:ser>
          <c:idx val="2"/>
          <c:order val="2"/>
          <c:tx>
            <c:strRef>
              <c:f>Blad1!$D$1</c:f>
              <c:strCache>
                <c:ptCount val="1"/>
                <c:pt idx="0">
                  <c:v>Akkoord</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1996 (N=178)</c:v>
                </c:pt>
                <c:pt idx="2">
                  <c:v>1998 (N=177)</c:v>
                </c:pt>
                <c:pt idx="3">
                  <c:v>Vrouw (N=424)</c:v>
                </c:pt>
                <c:pt idx="4">
                  <c:v>Studeert nog (N=737)</c:v>
                </c:pt>
                <c:pt idx="5">
                  <c:v>1997 (N=177)</c:v>
                </c:pt>
                <c:pt idx="6">
                  <c:v>Man (N=442)</c:v>
                </c:pt>
                <c:pt idx="7">
                  <c:v>Max. TSO (N=212)</c:v>
                </c:pt>
                <c:pt idx="8">
                  <c:v>1999 (N=169)</c:v>
                </c:pt>
                <c:pt idx="9">
                  <c:v>Max. BSO (N=106)</c:v>
                </c:pt>
                <c:pt idx="10">
                  <c:v>2000 (N=167)</c:v>
                </c:pt>
                <c:pt idx="11">
                  <c:v>Interesse: nauwelijks/geen (N=468)</c:v>
                </c:pt>
                <c:pt idx="12">
                  <c:v>Nieuwe Vlaming (N=191)</c:v>
                </c:pt>
              </c:strCache>
            </c:strRef>
          </c:cat>
          <c:val>
            <c:numRef>
              <c:f>Blad1!$D$2:$D$14</c:f>
              <c:numCache>
                <c:formatCode>General</c:formatCode>
                <c:ptCount val="13"/>
                <c:pt idx="0">
                  <c:v>67</c:v>
                </c:pt>
                <c:pt idx="1">
                  <c:v>65</c:v>
                </c:pt>
                <c:pt idx="2">
                  <c:v>60</c:v>
                </c:pt>
                <c:pt idx="3">
                  <c:v>59</c:v>
                </c:pt>
                <c:pt idx="4">
                  <c:v>59</c:v>
                </c:pt>
                <c:pt idx="5">
                  <c:v>62</c:v>
                </c:pt>
                <c:pt idx="6">
                  <c:v>59</c:v>
                </c:pt>
                <c:pt idx="7">
                  <c:v>55</c:v>
                </c:pt>
                <c:pt idx="8">
                  <c:v>56</c:v>
                </c:pt>
                <c:pt idx="9">
                  <c:v>58</c:v>
                </c:pt>
                <c:pt idx="10">
                  <c:v>51</c:v>
                </c:pt>
                <c:pt idx="11">
                  <c:v>53</c:v>
                </c:pt>
                <c:pt idx="12">
                  <c:v>51</c:v>
                </c:pt>
              </c:numCache>
            </c:numRef>
          </c:val>
        </c:ser>
        <c:ser>
          <c:idx val="3"/>
          <c:order val="3"/>
          <c:tx>
            <c:strRef>
              <c:f>Blad1!$E$1</c:f>
              <c:strCache>
                <c:ptCount val="1"/>
                <c:pt idx="0">
                  <c:v>Helemaal akkoord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1996 (N=178)</c:v>
                </c:pt>
                <c:pt idx="2">
                  <c:v>1998 (N=177)</c:v>
                </c:pt>
                <c:pt idx="3">
                  <c:v>Vrouw (N=424)</c:v>
                </c:pt>
                <c:pt idx="4">
                  <c:v>Studeert nog (N=737)</c:v>
                </c:pt>
                <c:pt idx="5">
                  <c:v>1997 (N=177)</c:v>
                </c:pt>
                <c:pt idx="6">
                  <c:v>Man (N=442)</c:v>
                </c:pt>
                <c:pt idx="7">
                  <c:v>Max. TSO (N=212)</c:v>
                </c:pt>
                <c:pt idx="8">
                  <c:v>1999 (N=169)</c:v>
                </c:pt>
                <c:pt idx="9">
                  <c:v>Max. BSO (N=106)</c:v>
                </c:pt>
                <c:pt idx="10">
                  <c:v>2000 (N=167)</c:v>
                </c:pt>
                <c:pt idx="11">
                  <c:v>Interesse: nauwelijks/geen (N=468)</c:v>
                </c:pt>
                <c:pt idx="12">
                  <c:v>Nieuwe Vlaming (N=191)</c:v>
                </c:pt>
              </c:strCache>
            </c:strRef>
          </c:cat>
          <c:val>
            <c:numRef>
              <c:f>Blad1!$E$2:$E$14</c:f>
              <c:numCache>
                <c:formatCode>General</c:formatCode>
                <c:ptCount val="13"/>
                <c:pt idx="0">
                  <c:v>12</c:v>
                </c:pt>
                <c:pt idx="1">
                  <c:v>8</c:v>
                </c:pt>
                <c:pt idx="2">
                  <c:v>11</c:v>
                </c:pt>
                <c:pt idx="3">
                  <c:v>10</c:v>
                </c:pt>
                <c:pt idx="4">
                  <c:v>10</c:v>
                </c:pt>
                <c:pt idx="5">
                  <c:v>7</c:v>
                </c:pt>
                <c:pt idx="6">
                  <c:v>9</c:v>
                </c:pt>
                <c:pt idx="7">
                  <c:v>9</c:v>
                </c:pt>
                <c:pt idx="8">
                  <c:v>8</c:v>
                </c:pt>
                <c:pt idx="9">
                  <c:v>6</c:v>
                </c:pt>
                <c:pt idx="10">
                  <c:v>12</c:v>
                </c:pt>
                <c:pt idx="11">
                  <c:v>7</c:v>
                </c:pt>
                <c:pt idx="12">
                  <c:v>7</c:v>
                </c:pt>
              </c:numCache>
            </c:numRef>
          </c:val>
        </c:ser>
        <c:dLbls>
          <c:showLegendKey val="0"/>
          <c:showVal val="0"/>
          <c:showCatName val="0"/>
          <c:showSerName val="0"/>
          <c:showPercent val="0"/>
          <c:showBubbleSize val="0"/>
        </c:dLbls>
        <c:gapWidth val="150"/>
        <c:overlap val="100"/>
        <c:axId val="68193088"/>
        <c:axId val="68193480"/>
      </c:barChart>
      <c:catAx>
        <c:axId val="6819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68193480"/>
        <c:crosses val="autoZero"/>
        <c:auto val="1"/>
        <c:lblAlgn val="ctr"/>
        <c:lblOffset val="100"/>
        <c:noMultiLvlLbl val="0"/>
      </c:catAx>
      <c:valAx>
        <c:axId val="68193480"/>
        <c:scaling>
          <c:orientation val="minMax"/>
        </c:scaling>
        <c:delete val="1"/>
        <c:axPos val="l"/>
        <c:numFmt formatCode="0%" sourceLinked="1"/>
        <c:majorTickMark val="none"/>
        <c:minorTickMark val="none"/>
        <c:tickLblPos val="nextTo"/>
        <c:crossAx val="68193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nl-BE" sz="1600" dirty="0" smtClean="0">
                <a:solidFill>
                  <a:schemeClr val="tx1"/>
                </a:solidFill>
              </a:rPr>
              <a:t>MENSEN</a:t>
            </a:r>
            <a:r>
              <a:rPr lang="nl-BE" sz="1600" baseline="0" dirty="0" smtClean="0">
                <a:solidFill>
                  <a:schemeClr val="tx1"/>
                </a:solidFill>
              </a:rPr>
              <a:t> ZOALS IK HEBBEN GEEN INSPRAAK IN WAT DE POLITIEK DOET</a:t>
            </a:r>
            <a:endParaRPr lang="nl-BE" sz="1600"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nl-BE"/>
        </a:p>
      </c:txPr>
    </c:title>
    <c:autoTitleDeleted val="0"/>
    <c:plotArea>
      <c:layout/>
      <c:barChart>
        <c:barDir val="col"/>
        <c:grouping val="percentStacked"/>
        <c:varyColors val="0"/>
        <c:ser>
          <c:idx val="0"/>
          <c:order val="0"/>
          <c:tx>
            <c:strRef>
              <c:f>Blad1!$B$1</c:f>
              <c:strCache>
                <c:ptCount val="1"/>
                <c:pt idx="0">
                  <c:v>Helemaal niet akkoord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Max. BSO (N=106)</c:v>
                </c:pt>
                <c:pt idx="1">
                  <c:v>Interesse: nauwelijks/geen (N=468)</c:v>
                </c:pt>
                <c:pt idx="2">
                  <c:v>1996 (N=178)</c:v>
                </c:pt>
                <c:pt idx="3">
                  <c:v>1998 (N=177)</c:v>
                </c:pt>
                <c:pt idx="4">
                  <c:v>Max. TSO (N=212)</c:v>
                </c:pt>
                <c:pt idx="5">
                  <c:v>1997 (N=177)</c:v>
                </c:pt>
                <c:pt idx="6">
                  <c:v>Man (N=442)</c:v>
                </c:pt>
                <c:pt idx="7">
                  <c:v>Vrouw (N=424)</c:v>
                </c:pt>
                <c:pt idx="8">
                  <c:v>1999 (N=169)</c:v>
                </c:pt>
                <c:pt idx="9">
                  <c:v>Studeert nog (N=737)</c:v>
                </c:pt>
                <c:pt idx="10">
                  <c:v>Nieuwe Vlaming (N=191)</c:v>
                </c:pt>
                <c:pt idx="11">
                  <c:v>Interesse: erg/redelijk (N=400)</c:v>
                </c:pt>
                <c:pt idx="12">
                  <c:v>2000 (N=167)</c:v>
                </c:pt>
              </c:strCache>
            </c:strRef>
          </c:cat>
          <c:val>
            <c:numRef>
              <c:f>Blad1!$B$2:$B$14</c:f>
              <c:numCache>
                <c:formatCode>General</c:formatCode>
                <c:ptCount val="13"/>
                <c:pt idx="0">
                  <c:v>11</c:v>
                </c:pt>
                <c:pt idx="1">
                  <c:v>5</c:v>
                </c:pt>
                <c:pt idx="2">
                  <c:v>5</c:v>
                </c:pt>
                <c:pt idx="3">
                  <c:v>8</c:v>
                </c:pt>
                <c:pt idx="4">
                  <c:v>5</c:v>
                </c:pt>
                <c:pt idx="5">
                  <c:v>5</c:v>
                </c:pt>
                <c:pt idx="6">
                  <c:v>9</c:v>
                </c:pt>
                <c:pt idx="7">
                  <c:v>6</c:v>
                </c:pt>
                <c:pt idx="8">
                  <c:v>9</c:v>
                </c:pt>
                <c:pt idx="9">
                  <c:v>7</c:v>
                </c:pt>
                <c:pt idx="10">
                  <c:v>14</c:v>
                </c:pt>
                <c:pt idx="11">
                  <c:v>11</c:v>
                </c:pt>
                <c:pt idx="12">
                  <c:v>12</c:v>
                </c:pt>
              </c:numCache>
            </c:numRef>
          </c:val>
        </c:ser>
        <c:ser>
          <c:idx val="1"/>
          <c:order val="1"/>
          <c:tx>
            <c:strRef>
              <c:f>Blad1!$C$1</c:f>
              <c:strCache>
                <c:ptCount val="1"/>
                <c:pt idx="0">
                  <c:v>Niet akkoord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Max. BSO (N=106)</c:v>
                </c:pt>
                <c:pt idx="1">
                  <c:v>Interesse: nauwelijks/geen (N=468)</c:v>
                </c:pt>
                <c:pt idx="2">
                  <c:v>1996 (N=178)</c:v>
                </c:pt>
                <c:pt idx="3">
                  <c:v>1998 (N=177)</c:v>
                </c:pt>
                <c:pt idx="4">
                  <c:v>Max. TSO (N=212)</c:v>
                </c:pt>
                <c:pt idx="5">
                  <c:v>1997 (N=177)</c:v>
                </c:pt>
                <c:pt idx="6">
                  <c:v>Man (N=442)</c:v>
                </c:pt>
                <c:pt idx="7">
                  <c:v>Vrouw (N=424)</c:v>
                </c:pt>
                <c:pt idx="8">
                  <c:v>1999 (N=169)</c:v>
                </c:pt>
                <c:pt idx="9">
                  <c:v>Studeert nog (N=737)</c:v>
                </c:pt>
                <c:pt idx="10">
                  <c:v>Nieuwe Vlaming (N=191)</c:v>
                </c:pt>
                <c:pt idx="11">
                  <c:v>Interesse: erg/redelijk (N=400)</c:v>
                </c:pt>
                <c:pt idx="12">
                  <c:v>2000 (N=167)</c:v>
                </c:pt>
              </c:strCache>
            </c:strRef>
          </c:cat>
          <c:val>
            <c:numRef>
              <c:f>Blad1!$C$2:$C$14</c:f>
              <c:numCache>
                <c:formatCode>General</c:formatCode>
                <c:ptCount val="13"/>
                <c:pt idx="0">
                  <c:v>26</c:v>
                </c:pt>
                <c:pt idx="1">
                  <c:v>35</c:v>
                </c:pt>
                <c:pt idx="2">
                  <c:v>38</c:v>
                </c:pt>
                <c:pt idx="3">
                  <c:v>36</c:v>
                </c:pt>
                <c:pt idx="4">
                  <c:v>44</c:v>
                </c:pt>
                <c:pt idx="5">
                  <c:v>42</c:v>
                </c:pt>
                <c:pt idx="6">
                  <c:v>40</c:v>
                </c:pt>
                <c:pt idx="7">
                  <c:v>43</c:v>
                </c:pt>
                <c:pt idx="8">
                  <c:v>41</c:v>
                </c:pt>
                <c:pt idx="9">
                  <c:v>44</c:v>
                </c:pt>
                <c:pt idx="10">
                  <c:v>44</c:v>
                </c:pt>
                <c:pt idx="11">
                  <c:v>49</c:v>
                </c:pt>
                <c:pt idx="12">
                  <c:v>50</c:v>
                </c:pt>
              </c:numCache>
            </c:numRef>
          </c:val>
        </c:ser>
        <c:ser>
          <c:idx val="2"/>
          <c:order val="2"/>
          <c:tx>
            <c:strRef>
              <c:f>Blad1!$D$1</c:f>
              <c:strCache>
                <c:ptCount val="1"/>
                <c:pt idx="0">
                  <c:v>Akkoord</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Max. BSO (N=106)</c:v>
                </c:pt>
                <c:pt idx="1">
                  <c:v>Interesse: nauwelijks/geen (N=468)</c:v>
                </c:pt>
                <c:pt idx="2">
                  <c:v>1996 (N=178)</c:v>
                </c:pt>
                <c:pt idx="3">
                  <c:v>1998 (N=177)</c:v>
                </c:pt>
                <c:pt idx="4">
                  <c:v>Max. TSO (N=212)</c:v>
                </c:pt>
                <c:pt idx="5">
                  <c:v>1997 (N=177)</c:v>
                </c:pt>
                <c:pt idx="6">
                  <c:v>Man (N=442)</c:v>
                </c:pt>
                <c:pt idx="7">
                  <c:v>Vrouw (N=424)</c:v>
                </c:pt>
                <c:pt idx="8">
                  <c:v>1999 (N=169)</c:v>
                </c:pt>
                <c:pt idx="9">
                  <c:v>Studeert nog (N=737)</c:v>
                </c:pt>
                <c:pt idx="10">
                  <c:v>Nieuwe Vlaming (N=191)</c:v>
                </c:pt>
                <c:pt idx="11">
                  <c:v>Interesse: erg/redelijk (N=400)</c:v>
                </c:pt>
                <c:pt idx="12">
                  <c:v>2000 (N=167)</c:v>
                </c:pt>
              </c:strCache>
            </c:strRef>
          </c:cat>
          <c:val>
            <c:numRef>
              <c:f>Blad1!$D$2:$D$14</c:f>
              <c:numCache>
                <c:formatCode>General</c:formatCode>
                <c:ptCount val="13"/>
                <c:pt idx="0">
                  <c:v>52</c:v>
                </c:pt>
                <c:pt idx="1">
                  <c:v>45</c:v>
                </c:pt>
                <c:pt idx="2">
                  <c:v>46</c:v>
                </c:pt>
                <c:pt idx="3">
                  <c:v>42</c:v>
                </c:pt>
                <c:pt idx="4">
                  <c:v>37</c:v>
                </c:pt>
                <c:pt idx="5">
                  <c:v>41</c:v>
                </c:pt>
                <c:pt idx="6">
                  <c:v>37</c:v>
                </c:pt>
                <c:pt idx="7">
                  <c:v>42</c:v>
                </c:pt>
                <c:pt idx="8">
                  <c:v>40</c:v>
                </c:pt>
                <c:pt idx="9">
                  <c:v>38</c:v>
                </c:pt>
                <c:pt idx="10">
                  <c:v>34</c:v>
                </c:pt>
                <c:pt idx="11">
                  <c:v>33</c:v>
                </c:pt>
                <c:pt idx="12">
                  <c:v>28</c:v>
                </c:pt>
              </c:numCache>
            </c:numRef>
          </c:val>
        </c:ser>
        <c:ser>
          <c:idx val="3"/>
          <c:order val="3"/>
          <c:tx>
            <c:strRef>
              <c:f>Blad1!$E$1</c:f>
              <c:strCache>
                <c:ptCount val="1"/>
                <c:pt idx="0">
                  <c:v>Helemaal akkoord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Max. BSO (N=106)</c:v>
                </c:pt>
                <c:pt idx="1">
                  <c:v>Interesse: nauwelijks/geen (N=468)</c:v>
                </c:pt>
                <c:pt idx="2">
                  <c:v>1996 (N=178)</c:v>
                </c:pt>
                <c:pt idx="3">
                  <c:v>1998 (N=177)</c:v>
                </c:pt>
                <c:pt idx="4">
                  <c:v>Max. TSO (N=212)</c:v>
                </c:pt>
                <c:pt idx="5">
                  <c:v>1997 (N=177)</c:v>
                </c:pt>
                <c:pt idx="6">
                  <c:v>Man (N=442)</c:v>
                </c:pt>
                <c:pt idx="7">
                  <c:v>Vrouw (N=424)</c:v>
                </c:pt>
                <c:pt idx="8">
                  <c:v>1999 (N=169)</c:v>
                </c:pt>
                <c:pt idx="9">
                  <c:v>Studeert nog (N=737)</c:v>
                </c:pt>
                <c:pt idx="10">
                  <c:v>Nieuwe Vlaming (N=191)</c:v>
                </c:pt>
                <c:pt idx="11">
                  <c:v>Interesse: erg/redelijk (N=400)</c:v>
                </c:pt>
                <c:pt idx="12">
                  <c:v>2000 (N=167)</c:v>
                </c:pt>
              </c:strCache>
            </c:strRef>
          </c:cat>
          <c:val>
            <c:numRef>
              <c:f>Blad1!$E$2:$E$14</c:f>
              <c:numCache>
                <c:formatCode>General</c:formatCode>
                <c:ptCount val="13"/>
                <c:pt idx="0">
                  <c:v>11</c:v>
                </c:pt>
                <c:pt idx="1">
                  <c:v>15</c:v>
                </c:pt>
                <c:pt idx="2">
                  <c:v>12</c:v>
                </c:pt>
                <c:pt idx="3">
                  <c:v>14</c:v>
                </c:pt>
                <c:pt idx="4">
                  <c:v>15</c:v>
                </c:pt>
                <c:pt idx="5">
                  <c:v>11</c:v>
                </c:pt>
                <c:pt idx="6">
                  <c:v>14</c:v>
                </c:pt>
                <c:pt idx="7">
                  <c:v>9</c:v>
                </c:pt>
                <c:pt idx="8">
                  <c:v>10</c:v>
                </c:pt>
                <c:pt idx="9">
                  <c:v>11</c:v>
                </c:pt>
                <c:pt idx="10">
                  <c:v>9</c:v>
                </c:pt>
                <c:pt idx="11">
                  <c:v>8</c:v>
                </c:pt>
                <c:pt idx="12">
                  <c:v>10</c:v>
                </c:pt>
              </c:numCache>
            </c:numRef>
          </c:val>
        </c:ser>
        <c:dLbls>
          <c:showLegendKey val="0"/>
          <c:showVal val="0"/>
          <c:showCatName val="0"/>
          <c:showSerName val="0"/>
          <c:showPercent val="0"/>
          <c:showBubbleSize val="0"/>
        </c:dLbls>
        <c:gapWidth val="150"/>
        <c:overlap val="100"/>
        <c:axId val="68193872"/>
        <c:axId val="68194656"/>
      </c:barChart>
      <c:catAx>
        <c:axId val="6819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68194656"/>
        <c:crosses val="autoZero"/>
        <c:auto val="1"/>
        <c:lblAlgn val="ctr"/>
        <c:lblOffset val="100"/>
        <c:noMultiLvlLbl val="0"/>
      </c:catAx>
      <c:valAx>
        <c:axId val="68194656"/>
        <c:scaling>
          <c:orientation val="minMax"/>
        </c:scaling>
        <c:delete val="1"/>
        <c:axPos val="l"/>
        <c:numFmt formatCode="0%" sourceLinked="1"/>
        <c:majorTickMark val="none"/>
        <c:minorTickMark val="none"/>
        <c:tickLblPos val="nextTo"/>
        <c:crossAx val="68193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nl-BE" sz="1600" dirty="0" smtClean="0">
                <a:solidFill>
                  <a:schemeClr val="tx1"/>
                </a:solidFill>
              </a:rPr>
              <a:t>DE POLITIEK SCHENKT ALLEEN MAAR AANDACHT AAN WAT DE MENSEN DENKEN ALS ER VERKIEZINGEN OP KOMST ZIJN</a:t>
            </a:r>
            <a:endParaRPr lang="nl-BE" sz="1600"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nl-BE"/>
        </a:p>
      </c:txPr>
    </c:title>
    <c:autoTitleDeleted val="0"/>
    <c:plotArea>
      <c:layout>
        <c:manualLayout>
          <c:layoutTarget val="inner"/>
          <c:xMode val="edge"/>
          <c:yMode val="edge"/>
          <c:x val="1.7571204116287636E-2"/>
          <c:y val="0.19934102475678189"/>
          <c:w val="0.97025223523127879"/>
          <c:h val="0.46299194304235147"/>
        </c:manualLayout>
      </c:layout>
      <c:barChart>
        <c:barDir val="col"/>
        <c:grouping val="percentStacked"/>
        <c:varyColors val="0"/>
        <c:ser>
          <c:idx val="0"/>
          <c:order val="0"/>
          <c:tx>
            <c:strRef>
              <c:f>Blad1!$B$1</c:f>
              <c:strCache>
                <c:ptCount val="1"/>
                <c:pt idx="0">
                  <c:v>Helemaal niet akkoord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nauwelijks/geen (N=468)</c:v>
                </c:pt>
                <c:pt idx="1">
                  <c:v>1998 (N=177)</c:v>
                </c:pt>
                <c:pt idx="2">
                  <c:v>1997 (N=177)</c:v>
                </c:pt>
                <c:pt idx="3">
                  <c:v>Vrouw (N=424)</c:v>
                </c:pt>
                <c:pt idx="4">
                  <c:v>Max. TSO (N=212)</c:v>
                </c:pt>
                <c:pt idx="5">
                  <c:v>1996 (N=178)</c:v>
                </c:pt>
                <c:pt idx="6">
                  <c:v>Studeert nog (N=737)</c:v>
                </c:pt>
                <c:pt idx="7">
                  <c:v>Max. BSO (N=106)</c:v>
                </c:pt>
                <c:pt idx="8">
                  <c:v>Man (N=442)</c:v>
                </c:pt>
                <c:pt idx="9">
                  <c:v>1999 (N=169)</c:v>
                </c:pt>
                <c:pt idx="10">
                  <c:v>Nieuwe Vlaming (N=191)</c:v>
                </c:pt>
                <c:pt idx="11">
                  <c:v>2000 (N=167)</c:v>
                </c:pt>
                <c:pt idx="12">
                  <c:v>Interesse: erg/redelijk (N=400)</c:v>
                </c:pt>
              </c:strCache>
            </c:strRef>
          </c:cat>
          <c:val>
            <c:numRef>
              <c:f>Blad1!$B$2:$B$14</c:f>
              <c:numCache>
                <c:formatCode>General</c:formatCode>
                <c:ptCount val="13"/>
                <c:pt idx="0">
                  <c:v>4</c:v>
                </c:pt>
                <c:pt idx="1">
                  <c:v>2</c:v>
                </c:pt>
                <c:pt idx="2">
                  <c:v>3</c:v>
                </c:pt>
                <c:pt idx="3">
                  <c:v>3</c:v>
                </c:pt>
                <c:pt idx="4">
                  <c:v>5</c:v>
                </c:pt>
                <c:pt idx="5">
                  <c:v>4</c:v>
                </c:pt>
                <c:pt idx="6">
                  <c:v>5</c:v>
                </c:pt>
                <c:pt idx="7">
                  <c:v>2</c:v>
                </c:pt>
                <c:pt idx="8">
                  <c:v>7</c:v>
                </c:pt>
                <c:pt idx="9">
                  <c:v>7</c:v>
                </c:pt>
                <c:pt idx="10">
                  <c:v>8</c:v>
                </c:pt>
                <c:pt idx="11">
                  <c:v>9</c:v>
                </c:pt>
                <c:pt idx="12">
                  <c:v>6</c:v>
                </c:pt>
              </c:numCache>
            </c:numRef>
          </c:val>
        </c:ser>
        <c:ser>
          <c:idx val="1"/>
          <c:order val="1"/>
          <c:tx>
            <c:strRef>
              <c:f>Blad1!$C$1</c:f>
              <c:strCache>
                <c:ptCount val="1"/>
                <c:pt idx="0">
                  <c:v>Niet akkoord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nauwelijks/geen (N=468)</c:v>
                </c:pt>
                <c:pt idx="1">
                  <c:v>1998 (N=177)</c:v>
                </c:pt>
                <c:pt idx="2">
                  <c:v>1997 (N=177)</c:v>
                </c:pt>
                <c:pt idx="3">
                  <c:v>Vrouw (N=424)</c:v>
                </c:pt>
                <c:pt idx="4">
                  <c:v>Max. TSO (N=212)</c:v>
                </c:pt>
                <c:pt idx="5">
                  <c:v>1996 (N=178)</c:v>
                </c:pt>
                <c:pt idx="6">
                  <c:v>Studeert nog (N=737)</c:v>
                </c:pt>
                <c:pt idx="7">
                  <c:v>Max. BSO (N=106)</c:v>
                </c:pt>
                <c:pt idx="8">
                  <c:v>Man (N=442)</c:v>
                </c:pt>
                <c:pt idx="9">
                  <c:v>1999 (N=169)</c:v>
                </c:pt>
                <c:pt idx="10">
                  <c:v>Nieuwe Vlaming (N=191)</c:v>
                </c:pt>
                <c:pt idx="11">
                  <c:v>2000 (N=167)</c:v>
                </c:pt>
                <c:pt idx="12">
                  <c:v>Interesse: erg/redelijk (N=400)</c:v>
                </c:pt>
              </c:strCache>
            </c:strRef>
          </c:cat>
          <c:val>
            <c:numRef>
              <c:f>Blad1!$C$2:$C$14</c:f>
              <c:numCache>
                <c:formatCode>General</c:formatCode>
                <c:ptCount val="13"/>
                <c:pt idx="0">
                  <c:v>26</c:v>
                </c:pt>
                <c:pt idx="1">
                  <c:v>29</c:v>
                </c:pt>
                <c:pt idx="2">
                  <c:v>28</c:v>
                </c:pt>
                <c:pt idx="3">
                  <c:v>29</c:v>
                </c:pt>
                <c:pt idx="4">
                  <c:v>26</c:v>
                </c:pt>
                <c:pt idx="5">
                  <c:v>29</c:v>
                </c:pt>
                <c:pt idx="6">
                  <c:v>28</c:v>
                </c:pt>
                <c:pt idx="7">
                  <c:v>32</c:v>
                </c:pt>
                <c:pt idx="8">
                  <c:v>29</c:v>
                </c:pt>
                <c:pt idx="9">
                  <c:v>29</c:v>
                </c:pt>
                <c:pt idx="10">
                  <c:v>27</c:v>
                </c:pt>
                <c:pt idx="11">
                  <c:v>30</c:v>
                </c:pt>
                <c:pt idx="12">
                  <c:v>32</c:v>
                </c:pt>
              </c:numCache>
            </c:numRef>
          </c:val>
        </c:ser>
        <c:ser>
          <c:idx val="2"/>
          <c:order val="2"/>
          <c:tx>
            <c:strRef>
              <c:f>Blad1!$D$1</c:f>
              <c:strCache>
                <c:ptCount val="1"/>
                <c:pt idx="0">
                  <c:v>Akkoord</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nauwelijks/geen (N=468)</c:v>
                </c:pt>
                <c:pt idx="1">
                  <c:v>1998 (N=177)</c:v>
                </c:pt>
                <c:pt idx="2">
                  <c:v>1997 (N=177)</c:v>
                </c:pt>
                <c:pt idx="3">
                  <c:v>Vrouw (N=424)</c:v>
                </c:pt>
                <c:pt idx="4">
                  <c:v>Max. TSO (N=212)</c:v>
                </c:pt>
                <c:pt idx="5">
                  <c:v>1996 (N=178)</c:v>
                </c:pt>
                <c:pt idx="6">
                  <c:v>Studeert nog (N=737)</c:v>
                </c:pt>
                <c:pt idx="7">
                  <c:v>Max. BSO (N=106)</c:v>
                </c:pt>
                <c:pt idx="8">
                  <c:v>Man (N=442)</c:v>
                </c:pt>
                <c:pt idx="9">
                  <c:v>1999 (N=169)</c:v>
                </c:pt>
                <c:pt idx="10">
                  <c:v>Nieuwe Vlaming (N=191)</c:v>
                </c:pt>
                <c:pt idx="11">
                  <c:v>2000 (N=167)</c:v>
                </c:pt>
                <c:pt idx="12">
                  <c:v>Interesse: erg/redelijk (N=400)</c:v>
                </c:pt>
              </c:strCache>
            </c:strRef>
          </c:cat>
          <c:val>
            <c:numRef>
              <c:f>Blad1!$D$2:$D$14</c:f>
              <c:numCache>
                <c:formatCode>General</c:formatCode>
                <c:ptCount val="13"/>
                <c:pt idx="0">
                  <c:v>55</c:v>
                </c:pt>
                <c:pt idx="1">
                  <c:v>55</c:v>
                </c:pt>
                <c:pt idx="2">
                  <c:v>56</c:v>
                </c:pt>
                <c:pt idx="3">
                  <c:v>58</c:v>
                </c:pt>
                <c:pt idx="4">
                  <c:v>53</c:v>
                </c:pt>
                <c:pt idx="5">
                  <c:v>51</c:v>
                </c:pt>
                <c:pt idx="6">
                  <c:v>55</c:v>
                </c:pt>
                <c:pt idx="7">
                  <c:v>50</c:v>
                </c:pt>
                <c:pt idx="8">
                  <c:v>49</c:v>
                </c:pt>
                <c:pt idx="9">
                  <c:v>53</c:v>
                </c:pt>
                <c:pt idx="10">
                  <c:v>55</c:v>
                </c:pt>
                <c:pt idx="11">
                  <c:v>52</c:v>
                </c:pt>
                <c:pt idx="12">
                  <c:v>52</c:v>
                </c:pt>
              </c:numCache>
            </c:numRef>
          </c:val>
        </c:ser>
        <c:ser>
          <c:idx val="3"/>
          <c:order val="3"/>
          <c:tx>
            <c:strRef>
              <c:f>Blad1!$E$1</c:f>
              <c:strCache>
                <c:ptCount val="1"/>
                <c:pt idx="0">
                  <c:v>Helemaal akkoord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nauwelijks/geen (N=468)</c:v>
                </c:pt>
                <c:pt idx="1">
                  <c:v>1998 (N=177)</c:v>
                </c:pt>
                <c:pt idx="2">
                  <c:v>1997 (N=177)</c:v>
                </c:pt>
                <c:pt idx="3">
                  <c:v>Vrouw (N=424)</c:v>
                </c:pt>
                <c:pt idx="4">
                  <c:v>Max. TSO (N=212)</c:v>
                </c:pt>
                <c:pt idx="5">
                  <c:v>1996 (N=178)</c:v>
                </c:pt>
                <c:pt idx="6">
                  <c:v>Studeert nog (N=737)</c:v>
                </c:pt>
                <c:pt idx="7">
                  <c:v>Max. BSO (N=106)</c:v>
                </c:pt>
                <c:pt idx="8">
                  <c:v>Man (N=442)</c:v>
                </c:pt>
                <c:pt idx="9">
                  <c:v>1999 (N=169)</c:v>
                </c:pt>
                <c:pt idx="10">
                  <c:v>Nieuwe Vlaming (N=191)</c:v>
                </c:pt>
                <c:pt idx="11">
                  <c:v>2000 (N=167)</c:v>
                </c:pt>
                <c:pt idx="12">
                  <c:v>Interesse: erg/redelijk (N=400)</c:v>
                </c:pt>
              </c:strCache>
            </c:strRef>
          </c:cat>
          <c:val>
            <c:numRef>
              <c:f>Blad1!$E$2:$E$14</c:f>
              <c:numCache>
                <c:formatCode>General</c:formatCode>
                <c:ptCount val="13"/>
                <c:pt idx="0">
                  <c:v>16</c:v>
                </c:pt>
                <c:pt idx="1">
                  <c:v>14</c:v>
                </c:pt>
                <c:pt idx="2">
                  <c:v>13</c:v>
                </c:pt>
                <c:pt idx="3">
                  <c:v>11</c:v>
                </c:pt>
                <c:pt idx="4">
                  <c:v>15</c:v>
                </c:pt>
                <c:pt idx="5">
                  <c:v>16</c:v>
                </c:pt>
                <c:pt idx="6">
                  <c:v>12</c:v>
                </c:pt>
                <c:pt idx="7">
                  <c:v>15</c:v>
                </c:pt>
                <c:pt idx="8">
                  <c:v>15</c:v>
                </c:pt>
                <c:pt idx="9">
                  <c:v>11</c:v>
                </c:pt>
                <c:pt idx="10">
                  <c:v>9</c:v>
                </c:pt>
                <c:pt idx="11">
                  <c:v>9</c:v>
                </c:pt>
                <c:pt idx="12">
                  <c:v>9</c:v>
                </c:pt>
              </c:numCache>
            </c:numRef>
          </c:val>
        </c:ser>
        <c:dLbls>
          <c:showLegendKey val="0"/>
          <c:showVal val="0"/>
          <c:showCatName val="0"/>
          <c:showSerName val="0"/>
          <c:showPercent val="0"/>
          <c:showBubbleSize val="0"/>
        </c:dLbls>
        <c:gapWidth val="150"/>
        <c:overlap val="100"/>
        <c:axId val="71208712"/>
        <c:axId val="71209104"/>
      </c:barChart>
      <c:catAx>
        <c:axId val="7120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71209104"/>
        <c:crosses val="autoZero"/>
        <c:auto val="1"/>
        <c:lblAlgn val="ctr"/>
        <c:lblOffset val="100"/>
        <c:noMultiLvlLbl val="0"/>
      </c:catAx>
      <c:valAx>
        <c:axId val="71209104"/>
        <c:scaling>
          <c:orientation val="minMax"/>
        </c:scaling>
        <c:delete val="1"/>
        <c:axPos val="l"/>
        <c:numFmt formatCode="0%" sourceLinked="1"/>
        <c:majorTickMark val="none"/>
        <c:minorTickMark val="none"/>
        <c:tickLblPos val="nextTo"/>
        <c:crossAx val="71208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err="1" smtClean="0"/>
              <a:t>Nieuwe</a:t>
            </a:r>
            <a:r>
              <a:rPr lang="en-US" dirty="0" smtClean="0"/>
              <a:t> </a:t>
            </a:r>
            <a:r>
              <a:rPr lang="en-US" dirty="0" err="1" smtClean="0"/>
              <a:t>Vlaming</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l-BE"/>
        </a:p>
      </c:txPr>
    </c:title>
    <c:autoTitleDeleted val="0"/>
    <c:plotArea>
      <c:layout/>
      <c:doughnutChart>
        <c:varyColors val="1"/>
        <c:ser>
          <c:idx val="0"/>
          <c:order val="0"/>
          <c:tx>
            <c:strRef>
              <c:f>Blad1!$B$1</c:f>
              <c:strCache>
                <c:ptCount val="1"/>
                <c:pt idx="0">
                  <c:v>Woonsituatie</c:v>
                </c:pt>
              </c:strCache>
            </c:strRef>
          </c:tx>
          <c:dPt>
            <c:idx val="0"/>
            <c:bubble3D val="0"/>
            <c:spPr>
              <a:solidFill>
                <a:schemeClr val="accent6"/>
              </a:solidFill>
              <a:ln>
                <a:noFill/>
              </a:ln>
              <a:effectLst/>
            </c:spPr>
          </c:dPt>
          <c:dPt>
            <c:idx val="1"/>
            <c:bubble3D val="0"/>
            <c:spPr>
              <a:solidFill>
                <a:schemeClr val="accent2"/>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Ja</c:v>
                </c:pt>
                <c:pt idx="1">
                  <c:v>Nee</c:v>
                </c:pt>
              </c:strCache>
            </c:strRef>
          </c:cat>
          <c:val>
            <c:numRef>
              <c:f>Blad1!$B$2:$B$3</c:f>
              <c:numCache>
                <c:formatCode>General</c:formatCode>
                <c:ptCount val="2"/>
                <c:pt idx="0">
                  <c:v>21.9</c:v>
                </c:pt>
                <c:pt idx="1">
                  <c:v>78.099999999999994</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74425853018371"/>
          <c:y val="2.7213078796570256E-2"/>
          <c:w val="0.4980324074074074"/>
          <c:h val="0.90176877220315488"/>
        </c:manualLayout>
      </c:layout>
      <c:barChart>
        <c:barDir val="bar"/>
        <c:grouping val="clustered"/>
        <c:varyColors val="0"/>
        <c:ser>
          <c:idx val="0"/>
          <c:order val="0"/>
          <c:tx>
            <c:strRef>
              <c:f>Blad1!$B$1</c:f>
              <c:strCache>
                <c:ptCount val="1"/>
                <c:pt idx="0">
                  <c:v>Reeks 1</c:v>
                </c:pt>
              </c:strCache>
            </c:strRef>
          </c:tx>
          <c:spPr>
            <a:solidFill>
              <a:schemeClr val="accent6"/>
            </a:solidFill>
            <a:ln>
              <a:noFill/>
            </a:ln>
            <a:effectLst/>
          </c:spPr>
          <c:invertIfNegative val="0"/>
          <c:dPt>
            <c:idx val="2"/>
            <c:invertIfNegative val="0"/>
            <c:bubble3D val="0"/>
            <c:spPr>
              <a:solidFill>
                <a:schemeClr val="accent6"/>
              </a:solidFill>
              <a:ln>
                <a:noFill/>
              </a:ln>
              <a:effectLst/>
            </c:spPr>
          </c:dPt>
          <c:dPt>
            <c:idx val="9"/>
            <c:invertIfNegative val="0"/>
            <c:bubble3D val="0"/>
            <c:spPr>
              <a:solidFill>
                <a:schemeClr val="accent6"/>
              </a:solidFill>
              <a:ln>
                <a:noFill/>
              </a:ln>
              <a:effectLst/>
            </c:spPr>
          </c:dPt>
          <c:dPt>
            <c:idx val="12"/>
            <c:invertIfNegative val="0"/>
            <c:bubble3D val="0"/>
            <c:spPr>
              <a:solidFill>
                <a:schemeClr val="bg1">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Naar het tv-journaal gekeken om te weten te komen wat er in België en de rest van de wereld gebeurt</c:v>
                </c:pt>
                <c:pt idx="1">
                  <c:v>De krant gelezen om te weten te komen wat er in België en de rest van de wereld gebeurt</c:v>
                </c:pt>
                <c:pt idx="2">
                  <c:v>Met vrienden gepraat over politieke en sociale onderwerpen</c:v>
                </c:pt>
                <c:pt idx="3">
                  <c:v>Met je ouders gepraat over politieke of sociale onderwerpen</c:v>
                </c:pt>
                <c:pt idx="4">
                  <c:v>Iets gelezen wat iemand anders over een politieke of sociale kwestie geplaatst heeft op sociale media</c:v>
                </c:pt>
                <c:pt idx="5">
                  <c:v>Het internet gebruikt om informatie te zoeken over politieke of sociale onderwerpen</c:v>
                </c:pt>
                <c:pt idx="6">
                  <c:v>Een online petitie ondertekend</c:v>
                </c:pt>
                <c:pt idx="7">
                  <c:v>Iets wat iemand anders over een politieke of sociale kwestie geplaatst heeft op sociale media gedeeld of erop gereageerd</c:v>
                </c:pt>
                <c:pt idx="8">
                  <c:v>Een debat of infosessie over een politiek of sociaal onderwerp bijgewoond</c:v>
                </c:pt>
                <c:pt idx="9">
                  <c:v>Een reactie of een foto online geplaatst over een politieke of sociale kwestie</c:v>
                </c:pt>
                <c:pt idx="10">
                  <c:v>Vrienden of familieleden aangemoedigd om voor een politieke of sociale kwestie in actie te komen</c:v>
                </c:pt>
                <c:pt idx="11">
                  <c:v>Een berichtje of instant message over een politieke of sociale kwestie uitgestuurd</c:v>
                </c:pt>
                <c:pt idx="12">
                  <c:v>Ik heb de voorbije maand geen van bovenstaande gedaan</c:v>
                </c:pt>
              </c:strCache>
            </c:strRef>
          </c:cat>
          <c:val>
            <c:numRef>
              <c:f>Blad1!$B$2:$B$14</c:f>
              <c:numCache>
                <c:formatCode>General</c:formatCode>
                <c:ptCount val="13"/>
                <c:pt idx="0">
                  <c:v>55</c:v>
                </c:pt>
                <c:pt idx="1">
                  <c:v>46</c:v>
                </c:pt>
                <c:pt idx="2">
                  <c:v>44</c:v>
                </c:pt>
                <c:pt idx="3">
                  <c:v>41</c:v>
                </c:pt>
                <c:pt idx="4">
                  <c:v>34</c:v>
                </c:pt>
                <c:pt idx="5">
                  <c:v>34</c:v>
                </c:pt>
                <c:pt idx="6">
                  <c:v>22</c:v>
                </c:pt>
                <c:pt idx="7">
                  <c:v>12</c:v>
                </c:pt>
                <c:pt idx="8">
                  <c:v>11</c:v>
                </c:pt>
                <c:pt idx="9">
                  <c:v>10</c:v>
                </c:pt>
                <c:pt idx="10">
                  <c:v>10</c:v>
                </c:pt>
                <c:pt idx="11">
                  <c:v>9</c:v>
                </c:pt>
                <c:pt idx="12">
                  <c:v>11</c:v>
                </c:pt>
              </c:numCache>
            </c:numRef>
          </c:val>
        </c:ser>
        <c:dLbls>
          <c:dLblPos val="outEnd"/>
          <c:showLegendKey val="0"/>
          <c:showVal val="1"/>
          <c:showCatName val="0"/>
          <c:showSerName val="0"/>
          <c:showPercent val="0"/>
          <c:showBubbleSize val="0"/>
        </c:dLbls>
        <c:gapWidth val="100"/>
        <c:axId val="71209496"/>
        <c:axId val="71210280"/>
      </c:barChart>
      <c:catAx>
        <c:axId val="71209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71210280"/>
        <c:crosses val="autoZero"/>
        <c:auto val="1"/>
        <c:lblAlgn val="ctr"/>
        <c:lblOffset val="100"/>
        <c:noMultiLvlLbl val="0"/>
      </c:catAx>
      <c:valAx>
        <c:axId val="71210280"/>
        <c:scaling>
          <c:orientation val="minMax"/>
        </c:scaling>
        <c:delete val="1"/>
        <c:axPos val="t"/>
        <c:numFmt formatCode="General" sourceLinked="1"/>
        <c:majorTickMark val="none"/>
        <c:minorTickMark val="none"/>
        <c:tickLblPos val="nextTo"/>
        <c:crossAx val="71209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Woonsituatie</c:v>
                </c:pt>
              </c:strCache>
            </c:strRef>
          </c:tx>
          <c:dPt>
            <c:idx val="0"/>
            <c:bubble3D val="0"/>
            <c:spPr>
              <a:solidFill>
                <a:schemeClr val="accent2"/>
              </a:solidFill>
              <a:ln>
                <a:noFill/>
              </a:ln>
              <a:effectLst/>
            </c:spPr>
          </c:dPt>
          <c:dPt>
            <c:idx val="1"/>
            <c:bubble3D val="0"/>
            <c:spPr>
              <a:solidFill>
                <a:srgbClr val="C00000"/>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Ja</c:v>
                </c:pt>
                <c:pt idx="1">
                  <c:v>Nee</c:v>
                </c:pt>
              </c:strCache>
            </c:strRef>
          </c:cat>
          <c:val>
            <c:numRef>
              <c:f>Blad1!$B$2:$B$3</c:f>
              <c:numCache>
                <c:formatCode>General</c:formatCode>
                <c:ptCount val="2"/>
                <c:pt idx="0">
                  <c:v>24</c:v>
                </c:pt>
                <c:pt idx="1">
                  <c:v>76</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Blad1!$B$1</c:f>
              <c:strCache>
                <c:ptCount val="1"/>
                <c:pt idx="0">
                  <c:v>ja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nieuwe Vlaming (N=191)</c:v>
                </c:pt>
                <c:pt idx="2">
                  <c:v>2000 (N=167)</c:v>
                </c:pt>
                <c:pt idx="3">
                  <c:v>Man (N=442)</c:v>
                </c:pt>
                <c:pt idx="4">
                  <c:v>1997 (N=177)</c:v>
                </c:pt>
                <c:pt idx="5">
                  <c:v>Studeert nog (N=737)</c:v>
                </c:pt>
                <c:pt idx="6">
                  <c:v>1996 (N=178)</c:v>
                </c:pt>
                <c:pt idx="7">
                  <c:v>Max. BSO (N=106)</c:v>
                </c:pt>
                <c:pt idx="8">
                  <c:v>Vrouw (N=424)</c:v>
                </c:pt>
                <c:pt idx="9">
                  <c:v>1998 (N=177)</c:v>
                </c:pt>
                <c:pt idx="10">
                  <c:v>1999 (N=169)</c:v>
                </c:pt>
                <c:pt idx="11">
                  <c:v>Max. TSO (N=212)</c:v>
                </c:pt>
                <c:pt idx="12">
                  <c:v>Interesse: nauwelijks/geen (N=468)</c:v>
                </c:pt>
              </c:strCache>
            </c:strRef>
          </c:cat>
          <c:val>
            <c:numRef>
              <c:f>Blad1!$B$2:$B$14</c:f>
              <c:numCache>
                <c:formatCode>General</c:formatCode>
                <c:ptCount val="13"/>
                <c:pt idx="0">
                  <c:v>37</c:v>
                </c:pt>
                <c:pt idx="1">
                  <c:v>37</c:v>
                </c:pt>
                <c:pt idx="2">
                  <c:v>33</c:v>
                </c:pt>
                <c:pt idx="3">
                  <c:v>26</c:v>
                </c:pt>
                <c:pt idx="4">
                  <c:v>23</c:v>
                </c:pt>
                <c:pt idx="5">
                  <c:v>22</c:v>
                </c:pt>
                <c:pt idx="6">
                  <c:v>22</c:v>
                </c:pt>
                <c:pt idx="7">
                  <c:v>22</c:v>
                </c:pt>
                <c:pt idx="8">
                  <c:v>21</c:v>
                </c:pt>
                <c:pt idx="9">
                  <c:v>21</c:v>
                </c:pt>
                <c:pt idx="10">
                  <c:v>20</c:v>
                </c:pt>
                <c:pt idx="11">
                  <c:v>15</c:v>
                </c:pt>
                <c:pt idx="12">
                  <c:v>12</c:v>
                </c:pt>
              </c:numCache>
            </c:numRef>
          </c:val>
        </c:ser>
        <c:ser>
          <c:idx val="1"/>
          <c:order val="1"/>
          <c:tx>
            <c:strRef>
              <c:f>Blad1!$C$1</c:f>
              <c:strCache>
                <c:ptCount val="1"/>
                <c:pt idx="0">
                  <c:v>nee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nieuwe Vlaming (N=191)</c:v>
                </c:pt>
                <c:pt idx="2">
                  <c:v>2000 (N=167)</c:v>
                </c:pt>
                <c:pt idx="3">
                  <c:v>Man (N=442)</c:v>
                </c:pt>
                <c:pt idx="4">
                  <c:v>1997 (N=177)</c:v>
                </c:pt>
                <c:pt idx="5">
                  <c:v>Studeert nog (N=737)</c:v>
                </c:pt>
                <c:pt idx="6">
                  <c:v>1996 (N=178)</c:v>
                </c:pt>
                <c:pt idx="7">
                  <c:v>Max. BSO (N=106)</c:v>
                </c:pt>
                <c:pt idx="8">
                  <c:v>Vrouw (N=424)</c:v>
                </c:pt>
                <c:pt idx="9">
                  <c:v>1998 (N=177)</c:v>
                </c:pt>
                <c:pt idx="10">
                  <c:v>1999 (N=169)</c:v>
                </c:pt>
                <c:pt idx="11">
                  <c:v>Max. TSO (N=212)</c:v>
                </c:pt>
                <c:pt idx="12">
                  <c:v>Interesse: nauwelijks/geen (N=468)</c:v>
                </c:pt>
              </c:strCache>
            </c:strRef>
          </c:cat>
          <c:val>
            <c:numRef>
              <c:f>Blad1!$C$2:$C$14</c:f>
              <c:numCache>
                <c:formatCode>General</c:formatCode>
                <c:ptCount val="13"/>
                <c:pt idx="0">
                  <c:v>63</c:v>
                </c:pt>
                <c:pt idx="1">
                  <c:v>63</c:v>
                </c:pt>
                <c:pt idx="2">
                  <c:v>67</c:v>
                </c:pt>
                <c:pt idx="3">
                  <c:v>74</c:v>
                </c:pt>
                <c:pt idx="4">
                  <c:v>77</c:v>
                </c:pt>
                <c:pt idx="5">
                  <c:v>78</c:v>
                </c:pt>
                <c:pt idx="6">
                  <c:v>78</c:v>
                </c:pt>
                <c:pt idx="7">
                  <c:v>78</c:v>
                </c:pt>
                <c:pt idx="8">
                  <c:v>79</c:v>
                </c:pt>
                <c:pt idx="9">
                  <c:v>79</c:v>
                </c:pt>
                <c:pt idx="10">
                  <c:v>80</c:v>
                </c:pt>
                <c:pt idx="11">
                  <c:v>85</c:v>
                </c:pt>
                <c:pt idx="12">
                  <c:v>88</c:v>
                </c:pt>
              </c:numCache>
            </c:numRef>
          </c:val>
        </c:ser>
        <c:dLbls>
          <c:showLegendKey val="0"/>
          <c:showVal val="0"/>
          <c:showCatName val="0"/>
          <c:showSerName val="0"/>
          <c:showPercent val="0"/>
          <c:showBubbleSize val="0"/>
        </c:dLbls>
        <c:gapWidth val="100"/>
        <c:overlap val="100"/>
        <c:axId val="71211848"/>
        <c:axId val="72002896"/>
      </c:barChart>
      <c:catAx>
        <c:axId val="712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72002896"/>
        <c:crosses val="autoZero"/>
        <c:auto val="1"/>
        <c:lblAlgn val="ctr"/>
        <c:lblOffset val="100"/>
        <c:noMultiLvlLbl val="0"/>
      </c:catAx>
      <c:valAx>
        <c:axId val="72002896"/>
        <c:scaling>
          <c:orientation val="minMax"/>
        </c:scaling>
        <c:delete val="1"/>
        <c:axPos val="l"/>
        <c:numFmt formatCode="0%" sourceLinked="1"/>
        <c:majorTickMark val="none"/>
        <c:minorTickMark val="none"/>
        <c:tickLblPos val="nextTo"/>
        <c:crossAx val="71211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BE" dirty="0" smtClean="0"/>
              <a:t>Gaan stemmen als het niet</a:t>
            </a:r>
            <a:r>
              <a:rPr lang="nl-BE" baseline="0" dirty="0" smtClean="0"/>
              <a:t> verplicht is?</a:t>
            </a:r>
            <a:endParaRPr lang="nl-BE" dirty="0"/>
          </a:p>
        </c:rich>
      </c:tx>
      <c:overlay val="0"/>
      <c:spPr>
        <a:noFill/>
        <a:ln>
          <a:noFill/>
        </a:ln>
        <a:effectLst/>
      </c:spPr>
    </c:title>
    <c:autoTitleDeleted val="0"/>
    <c:plotArea>
      <c:layout>
        <c:manualLayout>
          <c:layoutTarget val="inner"/>
          <c:xMode val="edge"/>
          <c:yMode val="edge"/>
          <c:x val="0.30512623447062132"/>
          <c:y val="1.3723455716099347E-2"/>
          <c:w val="0.39779226207621371"/>
          <c:h val="0.97855710044359479"/>
        </c:manualLayout>
      </c:layout>
      <c:doughnutChart>
        <c:varyColors val="1"/>
        <c:ser>
          <c:idx val="0"/>
          <c:order val="0"/>
          <c:tx>
            <c:strRef>
              <c:f>Blad1!$B$1</c:f>
              <c:strCache>
                <c:ptCount val="1"/>
                <c:pt idx="0">
                  <c:v>Verkoop</c:v>
                </c:pt>
              </c:strCache>
            </c:strRef>
          </c:tx>
          <c:spPr>
            <a:ln>
              <a:noFill/>
            </a:ln>
          </c:spPr>
          <c:dPt>
            <c:idx val="0"/>
            <c:bubble3D val="0"/>
            <c:spPr>
              <a:solidFill>
                <a:schemeClr val="tx2"/>
              </a:solidFill>
              <a:ln w="19050">
                <a:noFill/>
              </a:ln>
              <a:effectLst/>
            </c:spPr>
          </c:dPt>
          <c:dPt>
            <c:idx val="1"/>
            <c:bubble3D val="0"/>
            <c:spPr>
              <a:solidFill>
                <a:schemeClr val="accent4"/>
              </a:solidFill>
              <a:ln w="19050">
                <a:noFill/>
              </a:ln>
              <a:effectLst/>
            </c:spPr>
          </c:dPt>
          <c:dPt>
            <c:idx val="2"/>
            <c:bubble3D val="0"/>
            <c:spPr>
              <a:solidFill>
                <a:schemeClr val="accent1">
                  <a:lumMod val="50000"/>
                </a:schemeClr>
              </a:solidFill>
              <a:ln w="19050">
                <a:noFill/>
              </a:ln>
              <a:effectLst/>
            </c:spPr>
          </c:dPt>
          <c:dPt>
            <c:idx val="3"/>
            <c:bubble3D val="0"/>
            <c:spPr>
              <a:solidFill>
                <a:schemeClr val="accent2"/>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extLst>
          </c:dLbls>
          <c:cat>
            <c:strRef>
              <c:f>Blad1!$A$2:$A$5</c:f>
              <c:strCache>
                <c:ptCount val="4"/>
                <c:pt idx="0">
                  <c:v>Zeker niet</c:v>
                </c:pt>
                <c:pt idx="1">
                  <c:v>Waarschijnlijk niet</c:v>
                </c:pt>
                <c:pt idx="2">
                  <c:v>Waarschijnlijk wel</c:v>
                </c:pt>
                <c:pt idx="3">
                  <c:v>Zeker wel</c:v>
                </c:pt>
              </c:strCache>
            </c:strRef>
          </c:cat>
          <c:val>
            <c:numRef>
              <c:f>Blad1!$B$2:$B$5</c:f>
              <c:numCache>
                <c:formatCode>General</c:formatCode>
                <c:ptCount val="4"/>
                <c:pt idx="0">
                  <c:v>13</c:v>
                </c:pt>
                <c:pt idx="1">
                  <c:v>32</c:v>
                </c:pt>
                <c:pt idx="2">
                  <c:v>38</c:v>
                </c:pt>
                <c:pt idx="3">
                  <c:v>17</c:v>
                </c:pt>
              </c:numCache>
            </c:numRef>
          </c:val>
        </c:ser>
        <c:ser>
          <c:idx val="1"/>
          <c:order val="1"/>
          <c:tx>
            <c:strRef>
              <c:f>Blad1!$C$1</c:f>
              <c:strCache>
                <c:ptCount val="1"/>
                <c:pt idx="0">
                  <c:v>Kolom1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Blad1!$A$2:$A$5</c:f>
              <c:strCache>
                <c:ptCount val="4"/>
                <c:pt idx="0">
                  <c:v>Zeker niet</c:v>
                </c:pt>
                <c:pt idx="1">
                  <c:v>Waarschijnlijk niet</c:v>
                </c:pt>
                <c:pt idx="2">
                  <c:v>Waarschijnlijk wel</c:v>
                </c:pt>
                <c:pt idx="3">
                  <c:v>Zeker wel</c:v>
                </c:pt>
              </c:strCache>
            </c:strRef>
          </c:cat>
          <c:val>
            <c:numRef>
              <c:f>Blad1!$C$2:$C$5</c:f>
              <c:numCache>
                <c:formatCode>General</c:formatCode>
                <c:ptCount val="4"/>
              </c:numCache>
            </c:numRef>
          </c:val>
        </c:ser>
        <c:dLbls>
          <c:showLegendKey val="0"/>
          <c:showVal val="0"/>
          <c:showCatName val="0"/>
          <c:showSerName val="0"/>
          <c:showPercent val="0"/>
          <c:showBubbleSize val="0"/>
          <c:showLeaderLines val="0"/>
        </c:dLbls>
        <c:firstSliceAng val="0"/>
        <c:holeSize val="3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Blad1!$B$1</c:f>
              <c:strCache>
                <c:ptCount val="1"/>
                <c:pt idx="0">
                  <c:v>Zeker niet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Blad1!$A$2:$A$14</c:f>
              <c:strCache>
                <c:ptCount val="13"/>
                <c:pt idx="0">
                  <c:v>interesse: erg/redelijk (N=400)</c:v>
                </c:pt>
                <c:pt idx="1">
                  <c:v>1997 (N=177)</c:v>
                </c:pt>
                <c:pt idx="2">
                  <c:v>1996 (N=178)</c:v>
                </c:pt>
                <c:pt idx="3">
                  <c:v>1999 (N=169)</c:v>
                </c:pt>
                <c:pt idx="4">
                  <c:v>Studeert nog (N=737)</c:v>
                </c:pt>
                <c:pt idx="5">
                  <c:v>Vrouw (N=424)</c:v>
                </c:pt>
                <c:pt idx="6">
                  <c:v>Nieuwe Vlaming (N=191)</c:v>
                </c:pt>
                <c:pt idx="7">
                  <c:v>Man (N=442)</c:v>
                </c:pt>
                <c:pt idx="8">
                  <c:v>2000 (N=167)</c:v>
                </c:pt>
                <c:pt idx="9">
                  <c:v>1998 (N=177)</c:v>
                </c:pt>
                <c:pt idx="10">
                  <c:v>Max. TSO (N=212)</c:v>
                </c:pt>
                <c:pt idx="11">
                  <c:v>Max. BSO (N=106)</c:v>
                </c:pt>
                <c:pt idx="12">
                  <c:v>interesse: nauwelijks/geen (N=468)</c:v>
                </c:pt>
              </c:strCache>
            </c:strRef>
          </c:cat>
          <c:val>
            <c:numRef>
              <c:f>Blad1!$B$2:$B$14</c:f>
              <c:numCache>
                <c:formatCode>General</c:formatCode>
                <c:ptCount val="13"/>
                <c:pt idx="0">
                  <c:v>6</c:v>
                </c:pt>
                <c:pt idx="1">
                  <c:v>12</c:v>
                </c:pt>
                <c:pt idx="2">
                  <c:v>14</c:v>
                </c:pt>
                <c:pt idx="3">
                  <c:v>14</c:v>
                </c:pt>
                <c:pt idx="4">
                  <c:v>11</c:v>
                </c:pt>
                <c:pt idx="5">
                  <c:v>14</c:v>
                </c:pt>
                <c:pt idx="6">
                  <c:v>12</c:v>
                </c:pt>
                <c:pt idx="7">
                  <c:v>12</c:v>
                </c:pt>
                <c:pt idx="8">
                  <c:v>11</c:v>
                </c:pt>
                <c:pt idx="9">
                  <c:v>13</c:v>
                </c:pt>
                <c:pt idx="10">
                  <c:v>18</c:v>
                </c:pt>
                <c:pt idx="11">
                  <c:v>19</c:v>
                </c:pt>
                <c:pt idx="12">
                  <c:v>18</c:v>
                </c:pt>
              </c:numCache>
            </c:numRef>
          </c:val>
        </c:ser>
        <c:ser>
          <c:idx val="1"/>
          <c:order val="1"/>
          <c:tx>
            <c:strRef>
              <c:f>Blad1!$C$1</c:f>
              <c:strCache>
                <c:ptCount val="1"/>
                <c:pt idx="0">
                  <c:v>Waarschijnlijk niet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Blad1!$A$2:$A$14</c:f>
              <c:strCache>
                <c:ptCount val="13"/>
                <c:pt idx="0">
                  <c:v>interesse: erg/redelijk (N=400)</c:v>
                </c:pt>
                <c:pt idx="1">
                  <c:v>1997 (N=177)</c:v>
                </c:pt>
                <c:pt idx="2">
                  <c:v>1996 (N=178)</c:v>
                </c:pt>
                <c:pt idx="3">
                  <c:v>1999 (N=169)</c:v>
                </c:pt>
                <c:pt idx="4">
                  <c:v>Studeert nog (N=737)</c:v>
                </c:pt>
                <c:pt idx="5">
                  <c:v>Vrouw (N=424)</c:v>
                </c:pt>
                <c:pt idx="6">
                  <c:v>Nieuwe Vlaming (N=191)</c:v>
                </c:pt>
                <c:pt idx="7">
                  <c:v>Man (N=442)</c:v>
                </c:pt>
                <c:pt idx="8">
                  <c:v>2000 (N=167)</c:v>
                </c:pt>
                <c:pt idx="9">
                  <c:v>1998 (N=177)</c:v>
                </c:pt>
                <c:pt idx="10">
                  <c:v>Max. TSO (N=212)</c:v>
                </c:pt>
                <c:pt idx="11">
                  <c:v>Max. BSO (N=106)</c:v>
                </c:pt>
                <c:pt idx="12">
                  <c:v>interesse: nauwelijks/geen (N=468)</c:v>
                </c:pt>
              </c:strCache>
            </c:strRef>
          </c:cat>
          <c:val>
            <c:numRef>
              <c:f>Blad1!$C$2:$C$14</c:f>
              <c:numCache>
                <c:formatCode>General</c:formatCode>
                <c:ptCount val="13"/>
                <c:pt idx="0">
                  <c:v>17</c:v>
                </c:pt>
                <c:pt idx="1">
                  <c:v>28</c:v>
                </c:pt>
                <c:pt idx="2">
                  <c:v>29</c:v>
                </c:pt>
                <c:pt idx="3">
                  <c:v>34</c:v>
                </c:pt>
                <c:pt idx="4">
                  <c:v>32</c:v>
                </c:pt>
                <c:pt idx="5">
                  <c:v>32</c:v>
                </c:pt>
                <c:pt idx="6">
                  <c:v>32</c:v>
                </c:pt>
                <c:pt idx="7">
                  <c:v>32</c:v>
                </c:pt>
                <c:pt idx="8">
                  <c:v>35</c:v>
                </c:pt>
                <c:pt idx="9">
                  <c:v>32</c:v>
                </c:pt>
                <c:pt idx="10">
                  <c:v>39</c:v>
                </c:pt>
                <c:pt idx="11">
                  <c:v>29</c:v>
                </c:pt>
                <c:pt idx="12">
                  <c:v>44</c:v>
                </c:pt>
              </c:numCache>
            </c:numRef>
          </c:val>
        </c:ser>
        <c:ser>
          <c:idx val="2"/>
          <c:order val="2"/>
          <c:tx>
            <c:strRef>
              <c:f>Blad1!$D$1</c:f>
              <c:strCache>
                <c:ptCount val="1"/>
                <c:pt idx="0">
                  <c:v>Waarschijnlijk wel</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Blad1!$A$2:$A$14</c:f>
              <c:strCache>
                <c:ptCount val="13"/>
                <c:pt idx="0">
                  <c:v>interesse: erg/redelijk (N=400)</c:v>
                </c:pt>
                <c:pt idx="1">
                  <c:v>1997 (N=177)</c:v>
                </c:pt>
                <c:pt idx="2">
                  <c:v>1996 (N=178)</c:v>
                </c:pt>
                <c:pt idx="3">
                  <c:v>1999 (N=169)</c:v>
                </c:pt>
                <c:pt idx="4">
                  <c:v>Studeert nog (N=737)</c:v>
                </c:pt>
                <c:pt idx="5">
                  <c:v>Vrouw (N=424)</c:v>
                </c:pt>
                <c:pt idx="6">
                  <c:v>Nieuwe Vlaming (N=191)</c:v>
                </c:pt>
                <c:pt idx="7">
                  <c:v>Man (N=442)</c:v>
                </c:pt>
                <c:pt idx="8">
                  <c:v>2000 (N=167)</c:v>
                </c:pt>
                <c:pt idx="9">
                  <c:v>1998 (N=177)</c:v>
                </c:pt>
                <c:pt idx="10">
                  <c:v>Max. TSO (N=212)</c:v>
                </c:pt>
                <c:pt idx="11">
                  <c:v>Max. BSO (N=106)</c:v>
                </c:pt>
                <c:pt idx="12">
                  <c:v>interesse: nauwelijks/geen (N=468)</c:v>
                </c:pt>
              </c:strCache>
            </c:strRef>
          </c:cat>
          <c:val>
            <c:numRef>
              <c:f>Blad1!$D$2:$D$14</c:f>
              <c:numCache>
                <c:formatCode>General</c:formatCode>
                <c:ptCount val="13"/>
                <c:pt idx="0">
                  <c:v>48</c:v>
                </c:pt>
                <c:pt idx="1">
                  <c:v>40</c:v>
                </c:pt>
                <c:pt idx="2">
                  <c:v>38</c:v>
                </c:pt>
                <c:pt idx="3">
                  <c:v>33</c:v>
                </c:pt>
                <c:pt idx="4">
                  <c:v>39</c:v>
                </c:pt>
                <c:pt idx="5">
                  <c:v>37</c:v>
                </c:pt>
                <c:pt idx="6">
                  <c:v>39</c:v>
                </c:pt>
                <c:pt idx="7">
                  <c:v>40</c:v>
                </c:pt>
                <c:pt idx="8">
                  <c:v>41</c:v>
                </c:pt>
                <c:pt idx="9">
                  <c:v>41</c:v>
                </c:pt>
                <c:pt idx="10">
                  <c:v>33</c:v>
                </c:pt>
                <c:pt idx="11">
                  <c:v>43</c:v>
                </c:pt>
                <c:pt idx="12">
                  <c:v>31</c:v>
                </c:pt>
              </c:numCache>
            </c:numRef>
          </c:val>
        </c:ser>
        <c:ser>
          <c:idx val="3"/>
          <c:order val="3"/>
          <c:tx>
            <c:strRef>
              <c:f>Blad1!$E$1</c:f>
              <c:strCache>
                <c:ptCount val="1"/>
                <c:pt idx="0">
                  <c:v>Zeker wel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Blad1!$A$2:$A$14</c:f>
              <c:strCache>
                <c:ptCount val="13"/>
                <c:pt idx="0">
                  <c:v>interesse: erg/redelijk (N=400)</c:v>
                </c:pt>
                <c:pt idx="1">
                  <c:v>1997 (N=177)</c:v>
                </c:pt>
                <c:pt idx="2">
                  <c:v>1996 (N=178)</c:v>
                </c:pt>
                <c:pt idx="3">
                  <c:v>1999 (N=169)</c:v>
                </c:pt>
                <c:pt idx="4">
                  <c:v>Studeert nog (N=737)</c:v>
                </c:pt>
                <c:pt idx="5">
                  <c:v>Vrouw (N=424)</c:v>
                </c:pt>
                <c:pt idx="6">
                  <c:v>Nieuwe Vlaming (N=191)</c:v>
                </c:pt>
                <c:pt idx="7">
                  <c:v>Man (N=442)</c:v>
                </c:pt>
                <c:pt idx="8">
                  <c:v>2000 (N=167)</c:v>
                </c:pt>
                <c:pt idx="9">
                  <c:v>1998 (N=177)</c:v>
                </c:pt>
                <c:pt idx="10">
                  <c:v>Max. TSO (N=212)</c:v>
                </c:pt>
                <c:pt idx="11">
                  <c:v>Max. BSO (N=106)</c:v>
                </c:pt>
                <c:pt idx="12">
                  <c:v>interesse: nauwelijks/geen (N=468)</c:v>
                </c:pt>
              </c:strCache>
            </c:strRef>
          </c:cat>
          <c:val>
            <c:numRef>
              <c:f>Blad1!$E$2:$E$14</c:f>
              <c:numCache>
                <c:formatCode>General</c:formatCode>
                <c:ptCount val="13"/>
                <c:pt idx="0">
                  <c:v>29</c:v>
                </c:pt>
                <c:pt idx="1">
                  <c:v>21</c:v>
                </c:pt>
                <c:pt idx="2">
                  <c:v>19</c:v>
                </c:pt>
                <c:pt idx="3">
                  <c:v>19</c:v>
                </c:pt>
                <c:pt idx="4">
                  <c:v>18</c:v>
                </c:pt>
                <c:pt idx="5">
                  <c:v>18</c:v>
                </c:pt>
                <c:pt idx="6">
                  <c:v>17</c:v>
                </c:pt>
                <c:pt idx="7">
                  <c:v>16</c:v>
                </c:pt>
                <c:pt idx="8">
                  <c:v>14</c:v>
                </c:pt>
                <c:pt idx="9">
                  <c:v>13</c:v>
                </c:pt>
                <c:pt idx="10">
                  <c:v>11</c:v>
                </c:pt>
                <c:pt idx="11">
                  <c:v>9</c:v>
                </c:pt>
                <c:pt idx="12">
                  <c:v>7</c:v>
                </c:pt>
              </c:numCache>
            </c:numRef>
          </c:val>
        </c:ser>
        <c:dLbls>
          <c:dLblPos val="ctr"/>
          <c:showLegendKey val="0"/>
          <c:showVal val="1"/>
          <c:showCatName val="0"/>
          <c:showSerName val="0"/>
          <c:showPercent val="0"/>
          <c:showBubbleSize val="0"/>
        </c:dLbls>
        <c:gapWidth val="79"/>
        <c:overlap val="100"/>
        <c:axId val="72003680"/>
        <c:axId val="72004072"/>
      </c:barChart>
      <c:catAx>
        <c:axId val="7200368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l-BE"/>
          </a:p>
        </c:txPr>
        <c:crossAx val="72004072"/>
        <c:crosses val="autoZero"/>
        <c:auto val="1"/>
        <c:lblAlgn val="ctr"/>
        <c:lblOffset val="100"/>
        <c:noMultiLvlLbl val="0"/>
      </c:catAx>
      <c:valAx>
        <c:axId val="72004072"/>
        <c:scaling>
          <c:orientation val="minMax"/>
        </c:scaling>
        <c:delete val="1"/>
        <c:axPos val="t"/>
        <c:numFmt formatCode="0%" sourceLinked="1"/>
        <c:majorTickMark val="none"/>
        <c:minorTickMark val="none"/>
        <c:tickLblPos val="nextTo"/>
        <c:crossAx val="72003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nl-BE" sz="1800" dirty="0" smtClean="0"/>
              <a:t>Weet je al op wie je zal stemmen?</a:t>
            </a:r>
            <a:endParaRPr lang="nl-BE"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nl-BE"/>
        </a:p>
      </c:txPr>
    </c:title>
    <c:autoTitleDeleted val="0"/>
    <c:plotArea>
      <c:layout/>
      <c:doughnutChart>
        <c:varyColors val="1"/>
        <c:ser>
          <c:idx val="0"/>
          <c:order val="0"/>
          <c:tx>
            <c:strRef>
              <c:f>Blad1!$B$1</c:f>
              <c:strCache>
                <c:ptCount val="1"/>
                <c:pt idx="0">
                  <c:v>Woonsituatie</c:v>
                </c:pt>
              </c:strCache>
            </c:strRef>
          </c:tx>
          <c:dPt>
            <c:idx val="0"/>
            <c:bubble3D val="0"/>
            <c:spPr>
              <a:solidFill>
                <a:schemeClr val="accent2"/>
              </a:solidFill>
              <a:ln>
                <a:noFill/>
              </a:ln>
              <a:effectLst/>
            </c:spPr>
          </c:dPt>
          <c:dPt>
            <c:idx val="1"/>
            <c:bubble3D val="0"/>
            <c:spPr>
              <a:solidFill>
                <a:srgbClr val="C00000"/>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ja</c:v>
                </c:pt>
                <c:pt idx="1">
                  <c:v>nee</c:v>
                </c:pt>
              </c:strCache>
            </c:strRef>
          </c:cat>
          <c:val>
            <c:numRef>
              <c:f>Blad1!$B$2:$B$3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2158252797558509E-2"/>
          <c:y val="0.83354585479039467"/>
          <c:w val="0.88085962973106902"/>
          <c:h val="0.141133225256055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1325372415237E-2"/>
          <c:y val="0.10471983720177029"/>
          <c:w val="0.88901961045410705"/>
          <c:h val="0.52631138218550333"/>
        </c:manualLayout>
      </c:layout>
      <c:barChart>
        <c:barDir val="col"/>
        <c:grouping val="percentStacked"/>
        <c:varyColors val="0"/>
        <c:ser>
          <c:idx val="0"/>
          <c:order val="0"/>
          <c:tx>
            <c:strRef>
              <c:f>Blad1!$B$1</c:f>
              <c:strCache>
                <c:ptCount val="1"/>
                <c:pt idx="0">
                  <c:v>ja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Man (N=442)</c:v>
                </c:pt>
                <c:pt idx="3">
                  <c:v>1996 (N=178)</c:v>
                </c:pt>
                <c:pt idx="4">
                  <c:v>nieuwe Vlaming (N=191)</c:v>
                </c:pt>
                <c:pt idx="5">
                  <c:v>Studeert nog (N=737)</c:v>
                </c:pt>
                <c:pt idx="6">
                  <c:v>Max. TSO (N=212)</c:v>
                </c:pt>
                <c:pt idx="7">
                  <c:v>1997 (N=177)</c:v>
                </c:pt>
                <c:pt idx="8">
                  <c:v>1998 (N=177)</c:v>
                </c:pt>
                <c:pt idx="9">
                  <c:v>1999 (N=169)</c:v>
                </c:pt>
                <c:pt idx="10">
                  <c:v>Vrouw (N=424)</c:v>
                </c:pt>
                <c:pt idx="11">
                  <c:v>Interesse: nauwelijks/geen (N=468)</c:v>
                </c:pt>
                <c:pt idx="12">
                  <c:v>Max. BSO (N=106)</c:v>
                </c:pt>
              </c:strCache>
            </c:strRef>
          </c:cat>
          <c:val>
            <c:numRef>
              <c:f>Blad1!$B$2:$B$14</c:f>
              <c:numCache>
                <c:formatCode>General</c:formatCode>
                <c:ptCount val="13"/>
                <c:pt idx="0">
                  <c:v>50</c:v>
                </c:pt>
                <c:pt idx="1">
                  <c:v>42</c:v>
                </c:pt>
                <c:pt idx="2">
                  <c:v>41</c:v>
                </c:pt>
                <c:pt idx="3">
                  <c:v>39</c:v>
                </c:pt>
                <c:pt idx="4">
                  <c:v>38</c:v>
                </c:pt>
                <c:pt idx="5">
                  <c:v>36</c:v>
                </c:pt>
                <c:pt idx="6">
                  <c:v>36</c:v>
                </c:pt>
                <c:pt idx="7">
                  <c:v>34</c:v>
                </c:pt>
                <c:pt idx="8">
                  <c:v>32</c:v>
                </c:pt>
                <c:pt idx="9">
                  <c:v>30</c:v>
                </c:pt>
                <c:pt idx="10">
                  <c:v>29</c:v>
                </c:pt>
                <c:pt idx="11">
                  <c:v>23</c:v>
                </c:pt>
                <c:pt idx="12">
                  <c:v>22</c:v>
                </c:pt>
              </c:numCache>
            </c:numRef>
          </c:val>
        </c:ser>
        <c:ser>
          <c:idx val="1"/>
          <c:order val="1"/>
          <c:tx>
            <c:strRef>
              <c:f>Blad1!$C$1</c:f>
              <c:strCache>
                <c:ptCount val="1"/>
                <c:pt idx="0">
                  <c:v>nee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Interesse: erg/redelijk (N=400)</c:v>
                </c:pt>
                <c:pt idx="1">
                  <c:v>2000 (N=167)</c:v>
                </c:pt>
                <c:pt idx="2">
                  <c:v>Man (N=442)</c:v>
                </c:pt>
                <c:pt idx="3">
                  <c:v>1996 (N=178)</c:v>
                </c:pt>
                <c:pt idx="4">
                  <c:v>nieuwe Vlaming (N=191)</c:v>
                </c:pt>
                <c:pt idx="5">
                  <c:v>Studeert nog (N=737)</c:v>
                </c:pt>
                <c:pt idx="6">
                  <c:v>Max. TSO (N=212)</c:v>
                </c:pt>
                <c:pt idx="7">
                  <c:v>1997 (N=177)</c:v>
                </c:pt>
                <c:pt idx="8">
                  <c:v>1998 (N=177)</c:v>
                </c:pt>
                <c:pt idx="9">
                  <c:v>1999 (N=169)</c:v>
                </c:pt>
                <c:pt idx="10">
                  <c:v>Vrouw (N=424)</c:v>
                </c:pt>
                <c:pt idx="11">
                  <c:v>Interesse: nauwelijks/geen (N=468)</c:v>
                </c:pt>
                <c:pt idx="12">
                  <c:v>Max. BSO (N=106)</c:v>
                </c:pt>
              </c:strCache>
            </c:strRef>
          </c:cat>
          <c:val>
            <c:numRef>
              <c:f>Blad1!$C$2:$C$14</c:f>
              <c:numCache>
                <c:formatCode>General</c:formatCode>
                <c:ptCount val="13"/>
                <c:pt idx="0">
                  <c:v>50</c:v>
                </c:pt>
                <c:pt idx="1">
                  <c:v>58</c:v>
                </c:pt>
                <c:pt idx="2">
                  <c:v>59</c:v>
                </c:pt>
                <c:pt idx="3">
                  <c:v>61</c:v>
                </c:pt>
                <c:pt idx="4">
                  <c:v>62</c:v>
                </c:pt>
                <c:pt idx="5">
                  <c:v>64</c:v>
                </c:pt>
                <c:pt idx="6">
                  <c:v>64</c:v>
                </c:pt>
                <c:pt idx="7">
                  <c:v>66</c:v>
                </c:pt>
                <c:pt idx="8">
                  <c:v>68</c:v>
                </c:pt>
                <c:pt idx="9">
                  <c:v>70</c:v>
                </c:pt>
                <c:pt idx="10">
                  <c:v>71</c:v>
                </c:pt>
                <c:pt idx="11">
                  <c:v>77</c:v>
                </c:pt>
                <c:pt idx="12">
                  <c:v>78</c:v>
                </c:pt>
              </c:numCache>
            </c:numRef>
          </c:val>
        </c:ser>
        <c:dLbls>
          <c:showLegendKey val="0"/>
          <c:showVal val="0"/>
          <c:showCatName val="0"/>
          <c:showSerName val="0"/>
          <c:showPercent val="0"/>
          <c:showBubbleSize val="0"/>
        </c:dLbls>
        <c:gapWidth val="100"/>
        <c:overlap val="100"/>
        <c:axId val="72005248"/>
        <c:axId val="72005640"/>
      </c:barChart>
      <c:catAx>
        <c:axId val="720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72005640"/>
        <c:crosses val="autoZero"/>
        <c:auto val="1"/>
        <c:lblAlgn val="ctr"/>
        <c:lblOffset val="100"/>
        <c:noMultiLvlLbl val="0"/>
      </c:catAx>
      <c:valAx>
        <c:axId val="72005640"/>
        <c:scaling>
          <c:orientation val="minMax"/>
        </c:scaling>
        <c:delete val="1"/>
        <c:axPos val="l"/>
        <c:numFmt formatCode="0%" sourceLinked="1"/>
        <c:majorTickMark val="none"/>
        <c:minorTickMark val="none"/>
        <c:tickLblPos val="nextTo"/>
        <c:crossAx val="72005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1325372415237E-2"/>
          <c:y val="0.10471983720177029"/>
          <c:w val="0.88901961045410705"/>
          <c:h val="0.52631138218550333"/>
        </c:manualLayout>
      </c:layout>
      <c:barChart>
        <c:barDir val="col"/>
        <c:grouping val="percentStacked"/>
        <c:varyColors val="0"/>
        <c:ser>
          <c:idx val="0"/>
          <c:order val="0"/>
          <c:tx>
            <c:strRef>
              <c:f>Blad1!$B$1</c:f>
              <c:strCache>
                <c:ptCount val="1"/>
                <c:pt idx="0">
                  <c:v>waarschijnlijk wel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Max. BSO (N=36)</c:v>
                </c:pt>
                <c:pt idx="1">
                  <c:v>Interesse: nauwelijks/geen (N=186)</c:v>
                </c:pt>
                <c:pt idx="2">
                  <c:v>Man (N=217)</c:v>
                </c:pt>
                <c:pt idx="3">
                  <c:v>Vrouw (N=204)</c:v>
                </c:pt>
                <c:pt idx="4">
                  <c:v>nieuwe Vlaming (N=96)</c:v>
                </c:pt>
                <c:pt idx="5">
                  <c:v>Max. TSO (N=85)</c:v>
                </c:pt>
                <c:pt idx="6">
                  <c:v>Interesse: erg/redelijk (N=236)</c:v>
                </c:pt>
              </c:strCache>
            </c:strRef>
          </c:cat>
          <c:val>
            <c:numRef>
              <c:f>Blad1!$B$2:$B$8</c:f>
              <c:numCache>
                <c:formatCode>General</c:formatCode>
                <c:ptCount val="7"/>
                <c:pt idx="0">
                  <c:v>56</c:v>
                </c:pt>
                <c:pt idx="1">
                  <c:v>50</c:v>
                </c:pt>
                <c:pt idx="2">
                  <c:v>42</c:v>
                </c:pt>
                <c:pt idx="3">
                  <c:v>42</c:v>
                </c:pt>
                <c:pt idx="4">
                  <c:v>38</c:v>
                </c:pt>
                <c:pt idx="5">
                  <c:v>38</c:v>
                </c:pt>
                <c:pt idx="6">
                  <c:v>36</c:v>
                </c:pt>
              </c:numCache>
            </c:numRef>
          </c:val>
        </c:ser>
        <c:ser>
          <c:idx val="1"/>
          <c:order val="1"/>
          <c:tx>
            <c:strRef>
              <c:f>Blad1!$C$1</c:f>
              <c:strCache>
                <c:ptCount val="1"/>
                <c:pt idx="0">
                  <c:v>waarschijnlijk niet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Max. BSO (N=36)</c:v>
                </c:pt>
                <c:pt idx="1">
                  <c:v>Interesse: nauwelijks/geen (N=186)</c:v>
                </c:pt>
                <c:pt idx="2">
                  <c:v>Man (N=217)</c:v>
                </c:pt>
                <c:pt idx="3">
                  <c:v>Vrouw (N=204)</c:v>
                </c:pt>
                <c:pt idx="4">
                  <c:v>nieuwe Vlaming (N=96)</c:v>
                </c:pt>
                <c:pt idx="5">
                  <c:v>Max. TSO (N=85)</c:v>
                </c:pt>
                <c:pt idx="6">
                  <c:v>Interesse: erg/redelijk (N=236)</c:v>
                </c:pt>
              </c:strCache>
            </c:strRef>
          </c:cat>
          <c:val>
            <c:numRef>
              <c:f>Blad1!$C$2:$C$8</c:f>
              <c:numCache>
                <c:formatCode>General</c:formatCode>
                <c:ptCount val="7"/>
                <c:pt idx="0">
                  <c:v>31</c:v>
                </c:pt>
                <c:pt idx="1">
                  <c:v>21</c:v>
                </c:pt>
                <c:pt idx="2">
                  <c:v>35</c:v>
                </c:pt>
                <c:pt idx="3">
                  <c:v>30</c:v>
                </c:pt>
                <c:pt idx="4">
                  <c:v>39</c:v>
                </c:pt>
                <c:pt idx="5">
                  <c:v>34</c:v>
                </c:pt>
                <c:pt idx="6">
                  <c:v>42</c:v>
                </c:pt>
              </c:numCache>
            </c:numRef>
          </c:val>
        </c:ser>
        <c:ser>
          <c:idx val="2"/>
          <c:order val="2"/>
          <c:tx>
            <c:strRef>
              <c:f>Blad1!$D$1</c:f>
              <c:strCache>
                <c:ptCount val="1"/>
                <c:pt idx="0">
                  <c:v>weet ik nog niet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Max. BSO (N=36)</c:v>
                </c:pt>
                <c:pt idx="1">
                  <c:v>Interesse: nauwelijks/geen (N=186)</c:v>
                </c:pt>
                <c:pt idx="2">
                  <c:v>Man (N=217)</c:v>
                </c:pt>
                <c:pt idx="3">
                  <c:v>Vrouw (N=204)</c:v>
                </c:pt>
                <c:pt idx="4">
                  <c:v>nieuwe Vlaming (N=96)</c:v>
                </c:pt>
                <c:pt idx="5">
                  <c:v>Max. TSO (N=85)</c:v>
                </c:pt>
                <c:pt idx="6">
                  <c:v>Interesse: erg/redelijk (N=236)</c:v>
                </c:pt>
              </c:strCache>
            </c:strRef>
          </c:cat>
          <c:val>
            <c:numRef>
              <c:f>Blad1!$D$2:$D$8</c:f>
              <c:numCache>
                <c:formatCode>General</c:formatCode>
                <c:ptCount val="7"/>
                <c:pt idx="0">
                  <c:v>13</c:v>
                </c:pt>
                <c:pt idx="1">
                  <c:v>29</c:v>
                </c:pt>
                <c:pt idx="2">
                  <c:v>23</c:v>
                </c:pt>
                <c:pt idx="3">
                  <c:v>28</c:v>
                </c:pt>
                <c:pt idx="4">
                  <c:v>23</c:v>
                </c:pt>
                <c:pt idx="5">
                  <c:v>28</c:v>
                </c:pt>
                <c:pt idx="6">
                  <c:v>22</c:v>
                </c:pt>
              </c:numCache>
            </c:numRef>
          </c:val>
        </c:ser>
        <c:dLbls>
          <c:showLegendKey val="0"/>
          <c:showVal val="0"/>
          <c:showCatName val="0"/>
          <c:showSerName val="0"/>
          <c:showPercent val="0"/>
          <c:showBubbleSize val="0"/>
        </c:dLbls>
        <c:gapWidth val="100"/>
        <c:overlap val="100"/>
        <c:axId val="72006424"/>
        <c:axId val="71902560"/>
      </c:barChart>
      <c:catAx>
        <c:axId val="7200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71902560"/>
        <c:crosses val="autoZero"/>
        <c:auto val="1"/>
        <c:lblAlgn val="ctr"/>
        <c:lblOffset val="100"/>
        <c:noMultiLvlLbl val="0"/>
      </c:catAx>
      <c:valAx>
        <c:axId val="71902560"/>
        <c:scaling>
          <c:orientation val="minMax"/>
        </c:scaling>
        <c:delete val="1"/>
        <c:axPos val="l"/>
        <c:numFmt formatCode="0%" sourceLinked="1"/>
        <c:majorTickMark val="none"/>
        <c:minorTickMark val="none"/>
        <c:tickLblPos val="nextTo"/>
        <c:crossAx val="72006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3163273279401E-2"/>
          <c:y val="0.18787407662547095"/>
          <c:w val="0.84293673453441198"/>
          <c:h val="0.67520052750716009"/>
        </c:manualLayout>
      </c:layout>
      <c:barChart>
        <c:barDir val="col"/>
        <c:grouping val="percentStacked"/>
        <c:varyColors val="0"/>
        <c:ser>
          <c:idx val="0"/>
          <c:order val="0"/>
          <c:tx>
            <c:strRef>
              <c:f>Blad1!$B$1</c:f>
              <c:strCache>
                <c:ptCount val="1"/>
                <c:pt idx="0">
                  <c:v>ja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c:f>
              <c:strCache>
                <c:ptCount val="1"/>
                <c:pt idx="0">
                  <c:v>Weet waar ouders op stemmen</c:v>
                </c:pt>
              </c:strCache>
            </c:strRef>
          </c:cat>
          <c:val>
            <c:numRef>
              <c:f>Blad1!$B$2</c:f>
              <c:numCache>
                <c:formatCode>General</c:formatCode>
                <c:ptCount val="1"/>
                <c:pt idx="0">
                  <c:v>49</c:v>
                </c:pt>
              </c:numCache>
            </c:numRef>
          </c:val>
        </c:ser>
        <c:ser>
          <c:idx val="1"/>
          <c:order val="1"/>
          <c:tx>
            <c:strRef>
              <c:f>Blad1!$C$1</c:f>
              <c:strCache>
                <c:ptCount val="1"/>
                <c:pt idx="0">
                  <c:v>nee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c:f>
              <c:strCache>
                <c:ptCount val="1"/>
                <c:pt idx="0">
                  <c:v>Weet waar ouders op stemmen</c:v>
                </c:pt>
              </c:strCache>
            </c:strRef>
          </c:cat>
          <c:val>
            <c:numRef>
              <c:f>Blad1!$C$2</c:f>
              <c:numCache>
                <c:formatCode>General</c:formatCode>
                <c:ptCount val="1"/>
                <c:pt idx="0">
                  <c:v>51</c:v>
                </c:pt>
              </c:numCache>
            </c:numRef>
          </c:val>
        </c:ser>
        <c:dLbls>
          <c:dLblPos val="ctr"/>
          <c:showLegendKey val="0"/>
          <c:showVal val="1"/>
          <c:showCatName val="0"/>
          <c:showSerName val="0"/>
          <c:showPercent val="0"/>
          <c:showBubbleSize val="0"/>
        </c:dLbls>
        <c:gapWidth val="79"/>
        <c:overlap val="100"/>
        <c:axId val="71903344"/>
        <c:axId val="71903736"/>
      </c:barChart>
      <c:catAx>
        <c:axId val="71903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l-BE"/>
          </a:p>
        </c:txPr>
        <c:crossAx val="71903736"/>
        <c:crosses val="autoZero"/>
        <c:auto val="1"/>
        <c:lblAlgn val="ctr"/>
        <c:lblOffset val="100"/>
        <c:noMultiLvlLbl val="0"/>
      </c:catAx>
      <c:valAx>
        <c:axId val="71903736"/>
        <c:scaling>
          <c:orientation val="minMax"/>
          <c:min val="0"/>
        </c:scaling>
        <c:delete val="1"/>
        <c:axPos val="l"/>
        <c:numFmt formatCode="0%" sourceLinked="1"/>
        <c:majorTickMark val="none"/>
        <c:minorTickMark val="none"/>
        <c:tickLblPos val="nextTo"/>
        <c:crossAx val="71903344"/>
        <c:crosses val="autoZero"/>
        <c:crossBetween val="between"/>
      </c:valAx>
      <c:spPr>
        <a:noFill/>
        <a:ln>
          <a:noFill/>
        </a:ln>
        <a:effectLst/>
      </c:spPr>
    </c:plotArea>
    <c:legend>
      <c:legendPos val="t"/>
      <c:layout>
        <c:manualLayout>
          <c:xMode val="edge"/>
          <c:yMode val="edge"/>
          <c:x val="0.28475727429463477"/>
          <c:y val="9.096549188884008E-2"/>
          <c:w val="0.45904184662328035"/>
          <c:h val="5.41012944360002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3163273279401E-2"/>
          <c:y val="0.1849810032116001"/>
          <c:w val="0.84293673453441198"/>
          <c:h val="0.68281588546521854"/>
        </c:manualLayout>
      </c:layout>
      <c:barChart>
        <c:barDir val="col"/>
        <c:grouping val="percentStacked"/>
        <c:varyColors val="0"/>
        <c:ser>
          <c:idx val="0"/>
          <c:order val="0"/>
          <c:tx>
            <c:strRef>
              <c:f>Blad1!$B$1</c:f>
              <c:strCache>
                <c:ptCount val="1"/>
                <c:pt idx="0">
                  <c:v>ja, waarschijnlijk wel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c:f>
              <c:strCache>
                <c:ptCount val="1"/>
                <c:pt idx="0">
                  <c:v>Zelfde partij als ouders</c:v>
                </c:pt>
              </c:strCache>
            </c:strRef>
          </c:cat>
          <c:val>
            <c:numRef>
              <c:f>Blad1!$B$2</c:f>
              <c:numCache>
                <c:formatCode>General</c:formatCode>
                <c:ptCount val="1"/>
                <c:pt idx="0">
                  <c:v>42</c:v>
                </c:pt>
              </c:numCache>
            </c:numRef>
          </c:val>
        </c:ser>
        <c:ser>
          <c:idx val="1"/>
          <c:order val="1"/>
          <c:tx>
            <c:strRef>
              <c:f>Blad1!$C$1</c:f>
              <c:strCache>
                <c:ptCount val="1"/>
                <c:pt idx="0">
                  <c:v>nee, waarschijnlijk niet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c:f>
              <c:strCache>
                <c:ptCount val="1"/>
                <c:pt idx="0">
                  <c:v>Zelfde partij als ouders</c:v>
                </c:pt>
              </c:strCache>
            </c:strRef>
          </c:cat>
          <c:val>
            <c:numRef>
              <c:f>Blad1!$C$2</c:f>
              <c:numCache>
                <c:formatCode>General</c:formatCode>
                <c:ptCount val="1"/>
                <c:pt idx="0">
                  <c:v>33</c:v>
                </c:pt>
              </c:numCache>
            </c:numRef>
          </c:val>
        </c:ser>
        <c:ser>
          <c:idx val="2"/>
          <c:order val="2"/>
          <c:tx>
            <c:strRef>
              <c:f>Blad1!$D$1</c:f>
              <c:strCache>
                <c:ptCount val="1"/>
                <c:pt idx="0">
                  <c:v>weet ik nog niet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c:f>
              <c:strCache>
                <c:ptCount val="1"/>
                <c:pt idx="0">
                  <c:v>Zelfde partij als ouders</c:v>
                </c:pt>
              </c:strCache>
            </c:strRef>
          </c:cat>
          <c:val>
            <c:numRef>
              <c:f>Blad1!$D$2</c:f>
              <c:numCache>
                <c:formatCode>General</c:formatCode>
                <c:ptCount val="1"/>
                <c:pt idx="0">
                  <c:v>25</c:v>
                </c:pt>
              </c:numCache>
            </c:numRef>
          </c:val>
        </c:ser>
        <c:dLbls>
          <c:dLblPos val="ctr"/>
          <c:showLegendKey val="0"/>
          <c:showVal val="1"/>
          <c:showCatName val="0"/>
          <c:showSerName val="0"/>
          <c:showPercent val="0"/>
          <c:showBubbleSize val="0"/>
        </c:dLbls>
        <c:gapWidth val="79"/>
        <c:overlap val="100"/>
        <c:axId val="71904520"/>
        <c:axId val="71904912"/>
      </c:barChart>
      <c:catAx>
        <c:axId val="71904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l-BE"/>
          </a:p>
        </c:txPr>
        <c:crossAx val="71904912"/>
        <c:crosses val="autoZero"/>
        <c:auto val="1"/>
        <c:lblAlgn val="ctr"/>
        <c:lblOffset val="100"/>
        <c:noMultiLvlLbl val="0"/>
      </c:catAx>
      <c:valAx>
        <c:axId val="71904912"/>
        <c:scaling>
          <c:orientation val="minMax"/>
          <c:min val="0"/>
        </c:scaling>
        <c:delete val="1"/>
        <c:axPos val="l"/>
        <c:numFmt formatCode="0%" sourceLinked="1"/>
        <c:majorTickMark val="none"/>
        <c:minorTickMark val="none"/>
        <c:tickLblPos val="nextTo"/>
        <c:crossAx val="71904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nl-BE" dirty="0" smtClean="0"/>
              <a:t>Diploma</a:t>
            </a:r>
            <a:endParaRPr lang="nl-BE"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l-BE"/>
        </a:p>
      </c:txPr>
    </c:title>
    <c:autoTitleDeleted val="0"/>
    <c:plotArea>
      <c:layout/>
      <c:doughnutChart>
        <c:varyColors val="1"/>
        <c:ser>
          <c:idx val="0"/>
          <c:order val="0"/>
          <c:tx>
            <c:strRef>
              <c:f>Blad1!$B$1</c:f>
              <c:strCache>
                <c:ptCount val="1"/>
                <c:pt idx="0">
                  <c:v>Diploma</c:v>
                </c:pt>
              </c:strCache>
            </c:strRef>
          </c:tx>
          <c:dPt>
            <c:idx val="0"/>
            <c:bubble3D val="0"/>
            <c:spPr>
              <a:solidFill>
                <a:schemeClr val="accent1">
                  <a:lumMod val="50000"/>
                </a:schemeClr>
              </a:solidFill>
              <a:ln>
                <a:noFill/>
              </a:ln>
              <a:effectLst/>
            </c:spPr>
          </c:dPt>
          <c:dPt>
            <c:idx val="1"/>
            <c:bubble3D val="0"/>
            <c:spPr>
              <a:solidFill>
                <a:schemeClr val="accent2"/>
              </a:solidFill>
              <a:ln>
                <a:noFill/>
              </a:ln>
              <a:effectLst/>
            </c:spPr>
          </c:dPt>
          <c:dPt>
            <c:idx val="2"/>
            <c:bubble3D val="0"/>
            <c:spPr>
              <a:solidFill>
                <a:schemeClr val="bg2">
                  <a:lumMod val="75000"/>
                </a:schemeClr>
              </a:solidFill>
              <a:ln>
                <a:noFill/>
              </a:ln>
              <a:effectLst/>
            </c:spPr>
          </c:dPt>
          <c:dPt>
            <c:idx val="3"/>
            <c:bubble3D val="0"/>
            <c:spPr>
              <a:solidFill>
                <a:schemeClr val="accent1"/>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4">
                  <a:lumMod val="60000"/>
                  <a:lumOff val="40000"/>
                </a:schemeClr>
              </a:solidFill>
              <a:ln>
                <a:noFill/>
              </a:ln>
              <a:effectLst/>
            </c:spPr>
          </c:dPt>
          <c:dPt>
            <c:idx val="7"/>
            <c:bubble3D val="0"/>
            <c:spPr>
              <a:solidFill>
                <a:srgbClr val="FFC000"/>
              </a:solidFill>
              <a:ln>
                <a:noFill/>
              </a:ln>
              <a:effectLst/>
            </c:spPr>
          </c:dPt>
          <c:dPt>
            <c:idx val="8"/>
            <c:bubble3D val="0"/>
            <c:spPr>
              <a:solidFill>
                <a:schemeClr val="bg1">
                  <a:lumMod val="75000"/>
                </a:schemeClr>
              </a:solidFill>
              <a:ln>
                <a:noFill/>
              </a:ln>
              <a:effectLst/>
            </c:spPr>
          </c:dPt>
          <c:dLbls>
            <c:dLbl>
              <c:idx val="6"/>
              <c:layout>
                <c:manualLayout>
                  <c:x val="6.0977024785320065E-3"/>
                  <c:y val="1.235330450895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dLbl>
              <c:idx val="7"/>
              <c:layout>
                <c:manualLayout>
                  <c:x val="-8.1302699713760081E-3"/>
                  <c:y val="-1.72946263125386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Blad1!$A$2:$A$10</c:f>
              <c:strCache>
                <c:ptCount val="9"/>
                <c:pt idx="0">
                  <c:v>ASO</c:v>
                </c:pt>
                <c:pt idx="1">
                  <c:v>TSO</c:v>
                </c:pt>
                <c:pt idx="2">
                  <c:v>BSO</c:v>
                </c:pt>
                <c:pt idx="3">
                  <c:v>KSO</c:v>
                </c:pt>
                <c:pt idx="4">
                  <c:v>Prof. Bachelor</c:v>
                </c:pt>
                <c:pt idx="5">
                  <c:v>Ac. Bachelor</c:v>
                </c:pt>
                <c:pt idx="6">
                  <c:v>Master</c:v>
                </c:pt>
                <c:pt idx="7">
                  <c:v>Andere</c:v>
                </c:pt>
                <c:pt idx="8">
                  <c:v>Nog geen enkel</c:v>
                </c:pt>
              </c:strCache>
            </c:strRef>
          </c:cat>
          <c:val>
            <c:numRef>
              <c:f>Blad1!$B$2:$B$10</c:f>
              <c:numCache>
                <c:formatCode>General</c:formatCode>
                <c:ptCount val="9"/>
                <c:pt idx="0">
                  <c:v>35.9</c:v>
                </c:pt>
                <c:pt idx="1">
                  <c:v>24.4</c:v>
                </c:pt>
                <c:pt idx="2">
                  <c:v>12.2</c:v>
                </c:pt>
                <c:pt idx="3">
                  <c:v>2.4</c:v>
                </c:pt>
                <c:pt idx="4">
                  <c:v>8</c:v>
                </c:pt>
                <c:pt idx="5">
                  <c:v>6.8</c:v>
                </c:pt>
                <c:pt idx="6">
                  <c:v>2.1</c:v>
                </c:pt>
                <c:pt idx="7">
                  <c:v>1.2</c:v>
                </c:pt>
                <c:pt idx="8">
                  <c:v>7</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46492568070081"/>
          <c:y val="2.7213078796570256E-2"/>
          <c:w val="0.62931166363536262"/>
          <c:h val="0.94218613816684471"/>
        </c:manualLayout>
      </c:layout>
      <c:barChart>
        <c:barDir val="bar"/>
        <c:grouping val="clustered"/>
        <c:varyColors val="0"/>
        <c:ser>
          <c:idx val="0"/>
          <c:order val="0"/>
          <c:tx>
            <c:strRef>
              <c:f>Blad1!$B$1</c:f>
              <c:strCache>
                <c:ptCount val="1"/>
                <c:pt idx="0">
                  <c:v>Reeks 1</c:v>
                </c:pt>
              </c:strCache>
            </c:strRef>
          </c:tx>
          <c:spPr>
            <a:solidFill>
              <a:schemeClr val="accent6"/>
            </a:solidFill>
            <a:ln>
              <a:noFill/>
            </a:ln>
            <a:effectLst/>
          </c:spPr>
          <c:invertIfNegative val="0"/>
          <c:dPt>
            <c:idx val="6"/>
            <c:invertIfNegative val="0"/>
            <c:bubble3D val="0"/>
            <c:spPr>
              <a:solidFill>
                <a:schemeClr val="accent6"/>
              </a:solidFill>
              <a:ln>
                <a:noFill/>
              </a:ln>
              <a:effectLst/>
            </c:spPr>
          </c:dPt>
          <c:dPt>
            <c:idx val="7"/>
            <c:invertIfNegative val="0"/>
            <c:bubble3D val="0"/>
            <c:spPr>
              <a:solidFill>
                <a:schemeClr val="accent6"/>
              </a:solidFill>
              <a:ln>
                <a:noFill/>
              </a:ln>
              <a:effectLst/>
            </c:spPr>
          </c:dPt>
          <c:dPt>
            <c:idx val="12"/>
            <c:invertIfNegative val="0"/>
            <c:bubble3D val="0"/>
            <c:spPr>
              <a:solidFill>
                <a:schemeClr val="accent6"/>
              </a:solidFill>
              <a:ln>
                <a:noFill/>
              </a:ln>
              <a:effectLst/>
            </c:spPr>
          </c:dPt>
          <c:dPt>
            <c:idx val="17"/>
            <c:invertIfNegative val="0"/>
            <c:bubble3D val="0"/>
            <c:spPr>
              <a:solidFill>
                <a:schemeClr val="accent6"/>
              </a:solidFill>
              <a:ln>
                <a:noFill/>
              </a:ln>
              <a:effectLst/>
            </c:spPr>
          </c:dPt>
          <c:dPt>
            <c:idx val="19"/>
            <c:invertIfNegative val="0"/>
            <c:bubble3D val="0"/>
            <c:spPr>
              <a:solidFill>
                <a:schemeClr val="bg1">
                  <a:lumMod val="90000"/>
                </a:schemeClr>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Blad1!$A$2:$A$21</c:f>
              <c:strCache>
                <c:ptCount val="20"/>
                <c:pt idx="0">
                  <c:v>Milieu, klimaat, duurzame energie</c:v>
                </c:pt>
                <c:pt idx="1">
                  <c:v>Me veilig voelen</c:v>
                </c:pt>
                <c:pt idx="2">
                  <c:v>Armoedebestrijding en welzijn</c:v>
                </c:pt>
                <c:pt idx="3">
                  <c:v>Migratie en integratie</c:v>
                </c:pt>
                <c:pt idx="4">
                  <c:v>Betaalbaar wonen</c:v>
                </c:pt>
                <c:pt idx="5">
                  <c:v>Gezondheidszorg</c:v>
                </c:pt>
                <c:pt idx="6">
                  <c:v>Goed onderwijs met voldoende plaatsen</c:v>
                </c:pt>
                <c:pt idx="7">
                  <c:v>Vrijetijdsaanbod voor jongeren</c:v>
                </c:pt>
                <c:pt idx="8">
                  <c:v>Vlot autoverkeer</c:v>
                </c:pt>
                <c:pt idx="9">
                  <c:v>Fietsinfrastructuur</c:v>
                </c:pt>
                <c:pt idx="10">
                  <c:v>Betaalbare nutsvoorzieningen</c:v>
                </c:pt>
                <c:pt idx="11">
                  <c:v>Propere gemeente (zuivere lucht, weinig lawaai)</c:v>
                </c:pt>
                <c:pt idx="12">
                  <c:v>Bloeiend centrum (cafés, winkels,…)</c:v>
                </c:pt>
                <c:pt idx="13">
                  <c:v>Stad die leeft (evenementen)</c:v>
                </c:pt>
                <c:pt idx="14">
                  <c:v>Bereikbaarheid met openbaar vervoer</c:v>
                </c:pt>
                <c:pt idx="15">
                  <c:v>Voldoende werkgelegenheid</c:v>
                </c:pt>
                <c:pt idx="16">
                  <c:v>Inspraak van burgers</c:v>
                </c:pt>
                <c:pt idx="17">
                  <c:v>Digitale toegankelijkheid</c:v>
                </c:pt>
                <c:pt idx="18">
                  <c:v>Openbare werken</c:v>
                </c:pt>
                <c:pt idx="19">
                  <c:v>Nog niet over nagedacht</c:v>
                </c:pt>
              </c:strCache>
            </c:strRef>
          </c:cat>
          <c:val>
            <c:numRef>
              <c:f>Blad1!$B$2:$B$21</c:f>
              <c:numCache>
                <c:formatCode>General</c:formatCode>
                <c:ptCount val="20"/>
                <c:pt idx="0">
                  <c:v>24.8</c:v>
                </c:pt>
                <c:pt idx="1">
                  <c:v>18.899999999999999</c:v>
                </c:pt>
                <c:pt idx="2">
                  <c:v>16.3</c:v>
                </c:pt>
                <c:pt idx="3">
                  <c:v>15.5</c:v>
                </c:pt>
                <c:pt idx="4">
                  <c:v>15</c:v>
                </c:pt>
                <c:pt idx="5">
                  <c:v>14.4</c:v>
                </c:pt>
                <c:pt idx="6">
                  <c:v>13.2</c:v>
                </c:pt>
                <c:pt idx="7">
                  <c:v>12.4</c:v>
                </c:pt>
                <c:pt idx="8">
                  <c:v>12.4</c:v>
                </c:pt>
                <c:pt idx="9">
                  <c:v>12.3</c:v>
                </c:pt>
                <c:pt idx="10">
                  <c:v>11.9</c:v>
                </c:pt>
                <c:pt idx="11">
                  <c:v>11.5</c:v>
                </c:pt>
                <c:pt idx="12">
                  <c:v>10.8</c:v>
                </c:pt>
                <c:pt idx="13">
                  <c:v>10.3</c:v>
                </c:pt>
                <c:pt idx="14">
                  <c:v>10</c:v>
                </c:pt>
                <c:pt idx="15">
                  <c:v>8.8000000000000007</c:v>
                </c:pt>
                <c:pt idx="16">
                  <c:v>8.6999999999999993</c:v>
                </c:pt>
                <c:pt idx="17">
                  <c:v>7.5</c:v>
                </c:pt>
                <c:pt idx="18">
                  <c:v>7.1</c:v>
                </c:pt>
                <c:pt idx="19">
                  <c:v>10.3</c:v>
                </c:pt>
              </c:numCache>
            </c:numRef>
          </c:val>
        </c:ser>
        <c:dLbls>
          <c:dLblPos val="outEnd"/>
          <c:showLegendKey val="0"/>
          <c:showVal val="1"/>
          <c:showCatName val="0"/>
          <c:showSerName val="0"/>
          <c:showPercent val="0"/>
          <c:showBubbleSize val="0"/>
        </c:dLbls>
        <c:gapWidth val="100"/>
        <c:axId val="71905696"/>
        <c:axId val="71906088"/>
      </c:barChart>
      <c:catAx>
        <c:axId val="7190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l-BE"/>
          </a:p>
        </c:txPr>
        <c:crossAx val="71906088"/>
        <c:crosses val="autoZero"/>
        <c:auto val="1"/>
        <c:lblAlgn val="ctr"/>
        <c:lblOffset val="100"/>
        <c:noMultiLvlLbl val="0"/>
      </c:catAx>
      <c:valAx>
        <c:axId val="71906088"/>
        <c:scaling>
          <c:orientation val="minMax"/>
        </c:scaling>
        <c:delete val="1"/>
        <c:axPos val="t"/>
        <c:numFmt formatCode="General" sourceLinked="1"/>
        <c:majorTickMark val="none"/>
        <c:minorTickMark val="none"/>
        <c:tickLblPos val="nextTo"/>
        <c:crossAx val="71905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smtClean="0"/>
              <a:t>PARTIJVOORKEUR</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chemeClr val="bg2">
                  <a:lumMod val="75000"/>
                </a:schemeClr>
              </a:solidFill>
              <a:ln>
                <a:noFill/>
              </a:ln>
              <a:effectLst/>
            </c:spPr>
          </c:dPt>
          <c:dPt>
            <c:idx val="2"/>
            <c:invertIfNegative val="0"/>
            <c:bubble3D val="0"/>
            <c:spPr>
              <a:solidFill>
                <a:srgbClr val="FFFF00"/>
              </a:solidFill>
              <a:ln>
                <a:noFill/>
              </a:ln>
              <a:effectLst/>
            </c:spPr>
          </c:dPt>
          <c:dPt>
            <c:idx val="3"/>
            <c:invertIfNegative val="0"/>
            <c:bubble3D val="0"/>
            <c:spPr>
              <a:solidFill>
                <a:schemeClr val="accent6"/>
              </a:solidFill>
              <a:ln>
                <a:noFill/>
              </a:ln>
              <a:effectLst/>
            </c:spPr>
          </c:dPt>
          <c:dPt>
            <c:idx val="4"/>
            <c:invertIfNegative val="0"/>
            <c:bubble3D val="0"/>
            <c:spPr>
              <a:solidFill>
                <a:srgbClr val="FF0000"/>
              </a:solidFill>
              <a:ln>
                <a:noFill/>
              </a:ln>
              <a:effectLst/>
            </c:spPr>
          </c:dPt>
          <c:dPt>
            <c:idx val="5"/>
            <c:invertIfNegative val="0"/>
            <c:bubble3D val="0"/>
            <c:spPr>
              <a:solidFill>
                <a:schemeClr val="bg1">
                  <a:lumMod val="10000"/>
                </a:schemeClr>
              </a:solidFill>
              <a:ln>
                <a:noFill/>
              </a:ln>
              <a:effectLst/>
            </c:spPr>
          </c:dPt>
          <c:dPt>
            <c:idx val="6"/>
            <c:invertIfNegative val="0"/>
            <c:bubble3D val="0"/>
            <c:spPr>
              <a:solidFill>
                <a:srgbClr val="C00000"/>
              </a:solidFill>
              <a:ln>
                <a:noFill/>
              </a:ln>
              <a:effectLst/>
            </c:spPr>
          </c:dPt>
          <c:dPt>
            <c:idx val="7"/>
            <c:invertIfNegative val="0"/>
            <c:bubble3D val="0"/>
            <c:spPr>
              <a:solidFill>
                <a:schemeClr val="accent1"/>
              </a:solidFill>
              <a:ln>
                <a:noFill/>
              </a:ln>
              <a:effectLst/>
            </c:spPr>
          </c:dPt>
          <c:dPt>
            <c:idx val="8"/>
            <c:invertIfNegative val="0"/>
            <c:bubble3D val="0"/>
            <c:spPr>
              <a:solidFill>
                <a:schemeClr val="bg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CD&amp;V</c:v>
                </c:pt>
                <c:pt idx="1">
                  <c:v>Groen</c:v>
                </c:pt>
                <c:pt idx="2">
                  <c:v>N-VA</c:v>
                </c:pt>
                <c:pt idx="3">
                  <c:v>Open VLD</c:v>
                </c:pt>
                <c:pt idx="4">
                  <c:v>Sp.a</c:v>
                </c:pt>
                <c:pt idx="5">
                  <c:v>Vlaams Belang</c:v>
                </c:pt>
                <c:pt idx="6">
                  <c:v>PvdA</c:v>
                </c:pt>
                <c:pt idx="7">
                  <c:v>Andere</c:v>
                </c:pt>
                <c:pt idx="8">
                  <c:v>Weet ik niet</c:v>
                </c:pt>
              </c:strCache>
            </c:strRef>
          </c:cat>
          <c:val>
            <c:numRef>
              <c:f>Blad1!$B$2:$B$10</c:f>
              <c:numCache>
                <c:formatCode>General</c:formatCode>
                <c:ptCount val="9"/>
                <c:pt idx="0">
                  <c:v>9.4</c:v>
                </c:pt>
                <c:pt idx="1">
                  <c:v>16.8</c:v>
                </c:pt>
                <c:pt idx="2">
                  <c:v>12.8</c:v>
                </c:pt>
                <c:pt idx="3">
                  <c:v>10</c:v>
                </c:pt>
                <c:pt idx="4">
                  <c:v>6.1</c:v>
                </c:pt>
                <c:pt idx="5">
                  <c:v>7.5</c:v>
                </c:pt>
                <c:pt idx="6">
                  <c:v>2.8</c:v>
                </c:pt>
                <c:pt idx="7">
                  <c:v>0.6</c:v>
                </c:pt>
                <c:pt idx="8">
                  <c:v>34.1</c:v>
                </c:pt>
              </c:numCache>
            </c:numRef>
          </c:val>
        </c:ser>
        <c:dLbls>
          <c:dLblPos val="outEnd"/>
          <c:showLegendKey val="0"/>
          <c:showVal val="1"/>
          <c:showCatName val="0"/>
          <c:showSerName val="0"/>
          <c:showPercent val="0"/>
          <c:showBubbleSize val="0"/>
        </c:dLbls>
        <c:gapWidth val="219"/>
        <c:overlap val="-27"/>
        <c:axId val="66972488"/>
        <c:axId val="191730720"/>
      </c:barChart>
      <c:catAx>
        <c:axId val="6697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91730720"/>
        <c:crosses val="autoZero"/>
        <c:auto val="1"/>
        <c:lblAlgn val="ctr"/>
        <c:lblOffset val="100"/>
        <c:noMultiLvlLbl val="0"/>
      </c:catAx>
      <c:valAx>
        <c:axId val="191730720"/>
        <c:scaling>
          <c:orientation val="minMax"/>
        </c:scaling>
        <c:delete val="1"/>
        <c:axPos val="l"/>
        <c:numFmt formatCode="General" sourceLinked="1"/>
        <c:majorTickMark val="none"/>
        <c:minorTickMark val="none"/>
        <c:tickLblPos val="nextTo"/>
        <c:crossAx val="66972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Blad1!$B$1</c:f>
              <c:strCache>
                <c:ptCount val="1"/>
                <c:pt idx="0">
                  <c:v>Zeker niet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Blad1!$A$2:$A$8</c:f>
              <c:strCache>
                <c:ptCount val="7"/>
                <c:pt idx="0">
                  <c:v>Groen (N=146)</c:v>
                </c:pt>
                <c:pt idx="1">
                  <c:v>CD&amp;V (N=82)</c:v>
                </c:pt>
                <c:pt idx="2">
                  <c:v>Open VLD (N=88)</c:v>
                </c:pt>
                <c:pt idx="3">
                  <c:v>sp.a (N=52)</c:v>
                </c:pt>
                <c:pt idx="4">
                  <c:v>N-VA (N=111)</c:v>
                </c:pt>
                <c:pt idx="5">
                  <c:v>Vlaams Belang (N=65)</c:v>
                </c:pt>
                <c:pt idx="6">
                  <c:v>Weet ik niet (N=296)</c:v>
                </c:pt>
              </c:strCache>
            </c:strRef>
          </c:cat>
          <c:val>
            <c:numRef>
              <c:f>Blad1!$B$2:$B$8</c:f>
              <c:numCache>
                <c:formatCode>General</c:formatCode>
                <c:ptCount val="7"/>
                <c:pt idx="0">
                  <c:v>3</c:v>
                </c:pt>
                <c:pt idx="1">
                  <c:v>0</c:v>
                </c:pt>
                <c:pt idx="2">
                  <c:v>15</c:v>
                </c:pt>
                <c:pt idx="3">
                  <c:v>19</c:v>
                </c:pt>
                <c:pt idx="4">
                  <c:v>14</c:v>
                </c:pt>
                <c:pt idx="5">
                  <c:v>23</c:v>
                </c:pt>
                <c:pt idx="6">
                  <c:v>17</c:v>
                </c:pt>
              </c:numCache>
            </c:numRef>
          </c:val>
        </c:ser>
        <c:ser>
          <c:idx val="1"/>
          <c:order val="1"/>
          <c:tx>
            <c:strRef>
              <c:f>Blad1!$C$1</c:f>
              <c:strCache>
                <c:ptCount val="1"/>
                <c:pt idx="0">
                  <c:v>Waarschijnlijk niet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Blad1!$A$2:$A$8</c:f>
              <c:strCache>
                <c:ptCount val="7"/>
                <c:pt idx="0">
                  <c:v>Groen (N=146)</c:v>
                </c:pt>
                <c:pt idx="1">
                  <c:v>CD&amp;V (N=82)</c:v>
                </c:pt>
                <c:pt idx="2">
                  <c:v>Open VLD (N=88)</c:v>
                </c:pt>
                <c:pt idx="3">
                  <c:v>sp.a (N=52)</c:v>
                </c:pt>
                <c:pt idx="4">
                  <c:v>N-VA (N=111)</c:v>
                </c:pt>
                <c:pt idx="5">
                  <c:v>Vlaams Belang (N=65)</c:v>
                </c:pt>
                <c:pt idx="6">
                  <c:v>Weet ik niet (N=296)</c:v>
                </c:pt>
              </c:strCache>
            </c:strRef>
          </c:cat>
          <c:val>
            <c:numRef>
              <c:f>Blad1!$C$2:$C$8</c:f>
              <c:numCache>
                <c:formatCode>General</c:formatCode>
                <c:ptCount val="7"/>
                <c:pt idx="0">
                  <c:v>19</c:v>
                </c:pt>
                <c:pt idx="1">
                  <c:v>26</c:v>
                </c:pt>
                <c:pt idx="2">
                  <c:v>33</c:v>
                </c:pt>
                <c:pt idx="3">
                  <c:v>23</c:v>
                </c:pt>
                <c:pt idx="4">
                  <c:v>35</c:v>
                </c:pt>
                <c:pt idx="5">
                  <c:v>20</c:v>
                </c:pt>
                <c:pt idx="6">
                  <c:v>43</c:v>
                </c:pt>
              </c:numCache>
            </c:numRef>
          </c:val>
        </c:ser>
        <c:ser>
          <c:idx val="2"/>
          <c:order val="2"/>
          <c:tx>
            <c:strRef>
              <c:f>Blad1!$D$1</c:f>
              <c:strCache>
                <c:ptCount val="1"/>
                <c:pt idx="0">
                  <c:v>Waarschijnlijk wel</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Blad1!$A$2:$A$8</c:f>
              <c:strCache>
                <c:ptCount val="7"/>
                <c:pt idx="0">
                  <c:v>Groen (N=146)</c:v>
                </c:pt>
                <c:pt idx="1">
                  <c:v>CD&amp;V (N=82)</c:v>
                </c:pt>
                <c:pt idx="2">
                  <c:v>Open VLD (N=88)</c:v>
                </c:pt>
                <c:pt idx="3">
                  <c:v>sp.a (N=52)</c:v>
                </c:pt>
                <c:pt idx="4">
                  <c:v>N-VA (N=111)</c:v>
                </c:pt>
                <c:pt idx="5">
                  <c:v>Vlaams Belang (N=65)</c:v>
                </c:pt>
                <c:pt idx="6">
                  <c:v>Weet ik niet (N=296)</c:v>
                </c:pt>
              </c:strCache>
            </c:strRef>
          </c:cat>
          <c:val>
            <c:numRef>
              <c:f>Blad1!$D$2:$D$8</c:f>
              <c:numCache>
                <c:formatCode>General</c:formatCode>
                <c:ptCount val="7"/>
                <c:pt idx="0">
                  <c:v>48</c:v>
                </c:pt>
                <c:pt idx="1">
                  <c:v>50</c:v>
                </c:pt>
                <c:pt idx="2">
                  <c:v>31</c:v>
                </c:pt>
                <c:pt idx="3">
                  <c:v>37</c:v>
                </c:pt>
                <c:pt idx="4">
                  <c:v>38</c:v>
                </c:pt>
                <c:pt idx="5">
                  <c:v>45</c:v>
                </c:pt>
                <c:pt idx="6">
                  <c:v>32</c:v>
                </c:pt>
              </c:numCache>
            </c:numRef>
          </c:val>
        </c:ser>
        <c:ser>
          <c:idx val="3"/>
          <c:order val="3"/>
          <c:tx>
            <c:strRef>
              <c:f>Blad1!$E$1</c:f>
              <c:strCache>
                <c:ptCount val="1"/>
                <c:pt idx="0">
                  <c:v>Zeker wel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Blad1!$A$2:$A$8</c:f>
              <c:strCache>
                <c:ptCount val="7"/>
                <c:pt idx="0">
                  <c:v>Groen (N=146)</c:v>
                </c:pt>
                <c:pt idx="1">
                  <c:v>CD&amp;V (N=82)</c:v>
                </c:pt>
                <c:pt idx="2">
                  <c:v>Open VLD (N=88)</c:v>
                </c:pt>
                <c:pt idx="3">
                  <c:v>sp.a (N=52)</c:v>
                </c:pt>
                <c:pt idx="4">
                  <c:v>N-VA (N=111)</c:v>
                </c:pt>
                <c:pt idx="5">
                  <c:v>Vlaams Belang (N=65)</c:v>
                </c:pt>
                <c:pt idx="6">
                  <c:v>Weet ik niet (N=296)</c:v>
                </c:pt>
              </c:strCache>
            </c:strRef>
          </c:cat>
          <c:val>
            <c:numRef>
              <c:f>Blad1!$E$2:$E$8</c:f>
              <c:numCache>
                <c:formatCode>General</c:formatCode>
                <c:ptCount val="7"/>
                <c:pt idx="0">
                  <c:v>30</c:v>
                </c:pt>
                <c:pt idx="1">
                  <c:v>24</c:v>
                </c:pt>
                <c:pt idx="2">
                  <c:v>22</c:v>
                </c:pt>
                <c:pt idx="3">
                  <c:v>21</c:v>
                </c:pt>
                <c:pt idx="4">
                  <c:v>14</c:v>
                </c:pt>
                <c:pt idx="5">
                  <c:v>12</c:v>
                </c:pt>
                <c:pt idx="6">
                  <c:v>8</c:v>
                </c:pt>
              </c:numCache>
            </c:numRef>
          </c:val>
        </c:ser>
        <c:dLbls>
          <c:dLblPos val="ctr"/>
          <c:showLegendKey val="0"/>
          <c:showVal val="1"/>
          <c:showCatName val="0"/>
          <c:showSerName val="0"/>
          <c:showPercent val="0"/>
          <c:showBubbleSize val="0"/>
        </c:dLbls>
        <c:gapWidth val="79"/>
        <c:overlap val="100"/>
        <c:axId val="68226912"/>
        <c:axId val="72636664"/>
      </c:barChart>
      <c:catAx>
        <c:axId val="6822691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l-BE"/>
          </a:p>
        </c:txPr>
        <c:crossAx val="72636664"/>
        <c:crosses val="autoZero"/>
        <c:auto val="1"/>
        <c:lblAlgn val="ctr"/>
        <c:lblOffset val="100"/>
        <c:noMultiLvlLbl val="0"/>
      </c:catAx>
      <c:valAx>
        <c:axId val="72636664"/>
        <c:scaling>
          <c:orientation val="minMax"/>
        </c:scaling>
        <c:delete val="1"/>
        <c:axPos val="t"/>
        <c:numFmt formatCode="0%" sourceLinked="1"/>
        <c:majorTickMark val="none"/>
        <c:minorTickMark val="none"/>
        <c:tickLblPos val="nextTo"/>
        <c:crossAx val="68226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9085403451671"/>
          <c:y val="2.7213078796570256E-2"/>
          <c:w val="0.56986804897089627"/>
          <c:h val="0.94218613816684471"/>
        </c:manualLayout>
      </c:layout>
      <c:barChart>
        <c:barDir val="bar"/>
        <c:grouping val="clustered"/>
        <c:varyColors val="0"/>
        <c:ser>
          <c:idx val="0"/>
          <c:order val="0"/>
          <c:tx>
            <c:strRef>
              <c:f>Blad1!$B$1</c:f>
              <c:strCache>
                <c:ptCount val="1"/>
                <c:pt idx="0">
                  <c:v>Reeks 1</c:v>
                </c:pt>
              </c:strCache>
            </c:strRef>
          </c:tx>
          <c:spPr>
            <a:solidFill>
              <a:schemeClr val="accent6"/>
            </a:solidFill>
            <a:ln>
              <a:noFill/>
            </a:ln>
            <a:effectLst/>
          </c:spPr>
          <c:invertIfNegative val="0"/>
          <c:dPt>
            <c:idx val="8"/>
            <c:invertIfNegative val="0"/>
            <c:bubble3D val="0"/>
            <c:spPr>
              <a:solidFill>
                <a:schemeClr val="accent6"/>
              </a:solidFill>
              <a:ln>
                <a:noFill/>
              </a:ln>
              <a:effectLst/>
            </c:spPr>
          </c:dPt>
          <c:dPt>
            <c:idx val="11"/>
            <c:invertIfNegative val="0"/>
            <c:bubble3D val="0"/>
            <c:spPr>
              <a:solidFill>
                <a:schemeClr val="accent6"/>
              </a:solidFill>
              <a:ln>
                <a:noFill/>
              </a:ln>
              <a:effectLst/>
            </c:spPr>
          </c:dPt>
          <c:dPt>
            <c:idx val="12"/>
            <c:invertIfNegative val="0"/>
            <c:bubble3D val="0"/>
            <c:spPr>
              <a:solidFill>
                <a:schemeClr val="bg1">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Blad1!$A$2:$A$14</c:f>
              <c:strCache>
                <c:ptCount val="13"/>
                <c:pt idx="0">
                  <c:v>het programma van de partij</c:v>
                </c:pt>
                <c:pt idx="1">
                  <c:v>ik stem op mensen waar ik vertrouwen in heb, los van bij welke partij ze horen</c:v>
                </c:pt>
                <c:pt idx="2">
                  <c:v>ik wil verandering zien tegenover het beleid van de voorbije jaren</c:v>
                </c:pt>
                <c:pt idx="3">
                  <c:v>ik kies dezelfde partij als mijn ouders</c:v>
                </c:pt>
                <c:pt idx="4">
                  <c:v>aanwezigheid van voldoende jongeren op de lijst</c:v>
                </c:pt>
                <c:pt idx="5">
                  <c:v>ik wil een verderzetting van het beleid van de voorbije jaren</c:v>
                </c:pt>
                <c:pt idx="6">
                  <c:v>aanwezigheid van voldoende vrouwen op de lijst</c:v>
                </c:pt>
                <c:pt idx="7">
                  <c:v>aanwezigheid van voldoende nieuwe Vlamingen op de lijst</c:v>
                </c:pt>
                <c:pt idx="8">
                  <c:v>ik wil dat de kandidaat-burgemeester van die partij burgmeester kan worden</c:v>
                </c:pt>
                <c:pt idx="9">
                  <c:v>ik stem op mensen die ik persoonlijk ken, los van bij welke partij ze horen</c:v>
                </c:pt>
                <c:pt idx="10">
                  <c:v>ik kies dezelfde partij als mijn vrienden</c:v>
                </c:pt>
                <c:pt idx="11">
                  <c:v>ik kies dezelfde partij als mijn partner</c:v>
                </c:pt>
                <c:pt idx="12">
                  <c:v>nog niet over nagedacht</c:v>
                </c:pt>
              </c:strCache>
            </c:strRef>
          </c:cat>
          <c:val>
            <c:numRef>
              <c:f>Blad1!$B$2:$B$14</c:f>
              <c:numCache>
                <c:formatCode>General</c:formatCode>
                <c:ptCount val="13"/>
                <c:pt idx="0">
                  <c:v>36</c:v>
                </c:pt>
                <c:pt idx="1">
                  <c:v>22</c:v>
                </c:pt>
                <c:pt idx="2">
                  <c:v>22</c:v>
                </c:pt>
                <c:pt idx="3">
                  <c:v>13</c:v>
                </c:pt>
                <c:pt idx="4">
                  <c:v>12</c:v>
                </c:pt>
                <c:pt idx="5">
                  <c:v>10</c:v>
                </c:pt>
                <c:pt idx="6">
                  <c:v>8</c:v>
                </c:pt>
                <c:pt idx="7">
                  <c:v>8</c:v>
                </c:pt>
                <c:pt idx="8">
                  <c:v>7</c:v>
                </c:pt>
                <c:pt idx="9">
                  <c:v>5</c:v>
                </c:pt>
                <c:pt idx="10">
                  <c:v>3</c:v>
                </c:pt>
                <c:pt idx="11">
                  <c:v>3</c:v>
                </c:pt>
                <c:pt idx="12">
                  <c:v>22</c:v>
                </c:pt>
              </c:numCache>
            </c:numRef>
          </c:val>
        </c:ser>
        <c:dLbls>
          <c:dLblPos val="outEnd"/>
          <c:showLegendKey val="0"/>
          <c:showVal val="1"/>
          <c:showCatName val="0"/>
          <c:showSerName val="0"/>
          <c:showPercent val="0"/>
          <c:showBubbleSize val="0"/>
        </c:dLbls>
        <c:gapWidth val="100"/>
        <c:axId val="72637840"/>
        <c:axId val="72638232"/>
      </c:barChart>
      <c:catAx>
        <c:axId val="72637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72638232"/>
        <c:crosses val="autoZero"/>
        <c:auto val="1"/>
        <c:lblAlgn val="ctr"/>
        <c:lblOffset val="100"/>
        <c:noMultiLvlLbl val="0"/>
      </c:catAx>
      <c:valAx>
        <c:axId val="72638232"/>
        <c:scaling>
          <c:orientation val="minMax"/>
        </c:scaling>
        <c:delete val="1"/>
        <c:axPos val="t"/>
        <c:numFmt formatCode="General" sourceLinked="1"/>
        <c:majorTickMark val="none"/>
        <c:minorTickMark val="none"/>
        <c:tickLblPos val="nextTo"/>
        <c:crossAx val="7263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78784936056855"/>
          <c:y val="2.7213078796570256E-2"/>
          <c:w val="0.51198873995549488"/>
          <c:h val="0.94218613816684471"/>
        </c:manualLayout>
      </c:layout>
      <c:barChart>
        <c:barDir val="bar"/>
        <c:grouping val="clustered"/>
        <c:varyColors val="0"/>
        <c:ser>
          <c:idx val="0"/>
          <c:order val="0"/>
          <c:tx>
            <c:strRef>
              <c:f>Blad1!$B$1</c:f>
              <c:strCache>
                <c:ptCount val="1"/>
                <c:pt idx="0">
                  <c:v>Reeks 1</c:v>
                </c:pt>
              </c:strCache>
            </c:strRef>
          </c:tx>
          <c:spPr>
            <a:solidFill>
              <a:schemeClr val="accent6"/>
            </a:solidFill>
            <a:ln>
              <a:noFill/>
            </a:ln>
            <a:effectLst/>
          </c:spPr>
          <c:invertIfNegative val="0"/>
          <c:dPt>
            <c:idx val="2"/>
            <c:invertIfNegative val="0"/>
            <c:bubble3D val="0"/>
            <c:spPr>
              <a:solidFill>
                <a:schemeClr val="accent6"/>
              </a:solidFill>
              <a:ln>
                <a:noFill/>
              </a:ln>
              <a:effectLst/>
            </c:spPr>
          </c:dPt>
          <c:dPt>
            <c:idx val="6"/>
            <c:invertIfNegative val="0"/>
            <c:bubble3D val="0"/>
            <c:spPr>
              <a:solidFill>
                <a:schemeClr val="accent6"/>
              </a:solidFill>
              <a:ln>
                <a:noFill/>
              </a:ln>
              <a:effectLst/>
            </c:spPr>
          </c:dPt>
          <c:dPt>
            <c:idx val="8"/>
            <c:invertIfNegative val="0"/>
            <c:bubble3D val="0"/>
            <c:spPr>
              <a:solidFill>
                <a:schemeClr val="accent6"/>
              </a:solidFill>
              <a:ln>
                <a:noFill/>
              </a:ln>
              <a:effectLst/>
            </c:spPr>
          </c:dPt>
          <c:dPt>
            <c:idx val="10"/>
            <c:invertIfNegative val="0"/>
            <c:bubble3D val="0"/>
            <c:spPr>
              <a:solidFill>
                <a:schemeClr val="accent6"/>
              </a:solidFill>
              <a:ln>
                <a:noFill/>
              </a:ln>
              <a:effectLst/>
            </c:spPr>
          </c:dPt>
          <c:dPt>
            <c:idx val="12"/>
            <c:invertIfNegative val="0"/>
            <c:bubble3D val="0"/>
            <c:spPr>
              <a:solidFill>
                <a:schemeClr val="bg1">
                  <a:lumMod val="75000"/>
                </a:schemeClr>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Blad1!$A$2:$A$20</c:f>
              <c:strCache>
                <c:ptCount val="19"/>
                <c:pt idx="0">
                  <c:v>doet wat hij belooft te doen</c:v>
                </c:pt>
                <c:pt idx="1">
                  <c:v>staat tussen de mensen, niet erboven</c:v>
                </c:pt>
                <c:pt idx="2">
                  <c:v>kijkt vooruit naar wat de gemeente in de toekomst nodig heeft</c:v>
                </c:pt>
                <c:pt idx="3">
                  <c:v>is eerlijk</c:v>
                </c:pt>
                <c:pt idx="4">
                  <c:v>heeft altijd in de eerste plaats aandacht voor wat best is voor de gemeente</c:v>
                </c:pt>
                <c:pt idx="5">
                  <c:v>betrekt de inwoners bij het beleid</c:v>
                </c:pt>
                <c:pt idx="6">
                  <c:v>is vriendelijk</c:v>
                </c:pt>
                <c:pt idx="7">
                  <c:v>is makkelijk bereikbaar voor alle burgers</c:v>
                </c:pt>
                <c:pt idx="8">
                  <c:v>durft scherpe keuzes te maken</c:v>
                </c:pt>
                <c:pt idx="9">
                  <c:v>is een geboren en getogen Vlaming</c:v>
                </c:pt>
                <c:pt idx="10">
                  <c:v>is iemand die mijn gemeente op de kaart zet</c:v>
                </c:pt>
                <c:pt idx="11">
                  <c:v>kiest voor meest praktische oplossingen</c:v>
                </c:pt>
                <c:pt idx="12">
                  <c:v>weet ik niet</c:v>
                </c:pt>
                <c:pt idx="13">
                  <c:v>is een teamspeler</c:v>
                </c:pt>
                <c:pt idx="14">
                  <c:v>is iemand die boven de partijpolitiek staat</c:v>
                </c:pt>
                <c:pt idx="15">
                  <c:v>is compromisbereid</c:v>
                </c:pt>
                <c:pt idx="16">
                  <c:v>is een man</c:v>
                </c:pt>
                <c:pt idx="17">
                  <c:v>is van allochtone afkomst</c:v>
                </c:pt>
                <c:pt idx="18">
                  <c:v>is een vrouw</c:v>
                </c:pt>
              </c:strCache>
            </c:strRef>
          </c:cat>
          <c:val>
            <c:numRef>
              <c:f>Blad1!$B$2:$B$20</c:f>
              <c:numCache>
                <c:formatCode>General</c:formatCode>
                <c:ptCount val="19"/>
                <c:pt idx="0">
                  <c:v>37</c:v>
                </c:pt>
                <c:pt idx="1">
                  <c:v>31</c:v>
                </c:pt>
                <c:pt idx="2">
                  <c:v>26</c:v>
                </c:pt>
                <c:pt idx="3">
                  <c:v>22</c:v>
                </c:pt>
                <c:pt idx="4">
                  <c:v>21</c:v>
                </c:pt>
                <c:pt idx="5">
                  <c:v>20</c:v>
                </c:pt>
                <c:pt idx="6">
                  <c:v>15</c:v>
                </c:pt>
                <c:pt idx="7">
                  <c:v>12</c:v>
                </c:pt>
                <c:pt idx="8">
                  <c:v>11</c:v>
                </c:pt>
                <c:pt idx="9">
                  <c:v>9</c:v>
                </c:pt>
                <c:pt idx="10">
                  <c:v>9</c:v>
                </c:pt>
                <c:pt idx="11">
                  <c:v>8</c:v>
                </c:pt>
                <c:pt idx="12">
                  <c:v>8</c:v>
                </c:pt>
                <c:pt idx="13">
                  <c:v>7</c:v>
                </c:pt>
                <c:pt idx="14">
                  <c:v>7</c:v>
                </c:pt>
                <c:pt idx="15">
                  <c:v>4</c:v>
                </c:pt>
                <c:pt idx="16">
                  <c:v>3</c:v>
                </c:pt>
                <c:pt idx="17">
                  <c:v>2</c:v>
                </c:pt>
                <c:pt idx="18">
                  <c:v>1</c:v>
                </c:pt>
              </c:numCache>
            </c:numRef>
          </c:val>
        </c:ser>
        <c:dLbls>
          <c:dLblPos val="outEnd"/>
          <c:showLegendKey val="0"/>
          <c:showVal val="1"/>
          <c:showCatName val="0"/>
          <c:showSerName val="0"/>
          <c:showPercent val="0"/>
          <c:showBubbleSize val="0"/>
        </c:dLbls>
        <c:gapWidth val="100"/>
        <c:axId val="72639016"/>
        <c:axId val="72639408"/>
      </c:barChart>
      <c:catAx>
        <c:axId val="72639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72639408"/>
        <c:crosses val="autoZero"/>
        <c:auto val="1"/>
        <c:lblAlgn val="ctr"/>
        <c:lblOffset val="100"/>
        <c:noMultiLvlLbl val="0"/>
      </c:catAx>
      <c:valAx>
        <c:axId val="72639408"/>
        <c:scaling>
          <c:orientation val="minMax"/>
        </c:scaling>
        <c:delete val="1"/>
        <c:axPos val="t"/>
        <c:numFmt formatCode="General" sourceLinked="1"/>
        <c:majorTickMark val="none"/>
        <c:minorTickMark val="none"/>
        <c:tickLblPos val="nextTo"/>
        <c:crossAx val="72639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19978277091001"/>
          <c:y val="2.7213078796570256E-2"/>
          <c:w val="0.69657680654515342"/>
          <c:h val="0.94218613816684471"/>
        </c:manualLayout>
      </c:layout>
      <c:barChart>
        <c:barDir val="bar"/>
        <c:grouping val="clustered"/>
        <c:varyColors val="0"/>
        <c:ser>
          <c:idx val="0"/>
          <c:order val="0"/>
          <c:tx>
            <c:strRef>
              <c:f>Blad1!$B$1</c:f>
              <c:strCache>
                <c:ptCount val="1"/>
                <c:pt idx="0">
                  <c:v>Reeks 1</c:v>
                </c:pt>
              </c:strCache>
            </c:strRef>
          </c:tx>
          <c:spPr>
            <a:solidFill>
              <a:schemeClr val="accent6"/>
            </a:solidFill>
            <a:ln>
              <a:noFill/>
            </a:ln>
            <a:effectLst/>
          </c:spPr>
          <c:invertIfNegative val="0"/>
          <c:dPt>
            <c:idx val="6"/>
            <c:invertIfNegative val="0"/>
            <c:bubble3D val="0"/>
            <c:spPr>
              <a:solidFill>
                <a:schemeClr val="accent6"/>
              </a:solidFill>
              <a:ln>
                <a:noFill/>
              </a:ln>
              <a:effectLst/>
            </c:spPr>
          </c:dPt>
          <c:dPt>
            <c:idx val="11"/>
            <c:invertIfNegative val="0"/>
            <c:bubble3D val="0"/>
            <c:spPr>
              <a:solidFill>
                <a:schemeClr val="accent6"/>
              </a:solidFill>
              <a:ln>
                <a:noFill/>
              </a:ln>
              <a:effectLst/>
            </c:spPr>
          </c:dPt>
          <c:dPt>
            <c:idx val="15"/>
            <c:invertIfNegative val="0"/>
            <c:bubble3D val="0"/>
            <c:spPr>
              <a:solidFill>
                <a:schemeClr val="accent6"/>
              </a:solidFill>
              <a:ln>
                <a:noFill/>
              </a:ln>
              <a:effectLst/>
            </c:spPr>
          </c:dPt>
          <c:dPt>
            <c:idx val="16"/>
            <c:invertIfNegative val="0"/>
            <c:bubble3D val="0"/>
            <c:spPr>
              <a:solidFill>
                <a:schemeClr val="bg1">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Blad1!$A$2:$A$18</c:f>
              <c:strCache>
                <c:ptCount val="17"/>
                <c:pt idx="0">
                  <c:v>gesprekken met mijn ouders</c:v>
                </c:pt>
                <c:pt idx="1">
                  <c:v>sociale media</c:v>
                </c:pt>
                <c:pt idx="2">
                  <c:v>partijwebsites</c:v>
                </c:pt>
                <c:pt idx="3">
                  <c:v>Het Journaal op Eén</c:v>
                </c:pt>
                <c:pt idx="4">
                  <c:v>Het Nieuws op VTM</c:v>
                </c:pt>
                <c:pt idx="5">
                  <c:v>de krant (online of papier)</c:v>
                </c:pt>
                <c:pt idx="6">
                  <c:v>gesprekken met mijn vrienden</c:v>
                </c:pt>
                <c:pt idx="7">
                  <c:v>online stemtesten</c:v>
                </c:pt>
                <c:pt idx="8">
                  <c:v>lessen op school/universiteit</c:v>
                </c:pt>
                <c:pt idx="9">
                  <c:v>duidingsprogramma's op één of Canvas</c:v>
                </c:pt>
                <c:pt idx="10">
                  <c:v>partijbrochures</c:v>
                </c:pt>
                <c:pt idx="11">
                  <c:v>vrtnws.be</c:v>
                </c:pt>
                <c:pt idx="12">
                  <c:v>nieuws.vtm.be</c:v>
                </c:pt>
                <c:pt idx="13">
                  <c:v>radioprogramma's</c:v>
                </c:pt>
                <c:pt idx="14">
                  <c:v>debatten die ik bijwoon</c:v>
                </c:pt>
                <c:pt idx="15">
                  <c:v>partijbijeenkomsten</c:v>
                </c:pt>
                <c:pt idx="16">
                  <c:v>ik ben niet van plan informatie te zoeken</c:v>
                </c:pt>
              </c:strCache>
            </c:strRef>
          </c:cat>
          <c:val>
            <c:numRef>
              <c:f>Blad1!$B$2:$B$18</c:f>
              <c:numCache>
                <c:formatCode>General</c:formatCode>
                <c:ptCount val="17"/>
                <c:pt idx="0">
                  <c:v>25</c:v>
                </c:pt>
                <c:pt idx="1">
                  <c:v>22</c:v>
                </c:pt>
                <c:pt idx="2">
                  <c:v>21</c:v>
                </c:pt>
                <c:pt idx="3">
                  <c:v>21</c:v>
                </c:pt>
                <c:pt idx="4">
                  <c:v>19</c:v>
                </c:pt>
                <c:pt idx="5">
                  <c:v>19</c:v>
                </c:pt>
                <c:pt idx="6">
                  <c:v>17</c:v>
                </c:pt>
                <c:pt idx="7">
                  <c:v>14</c:v>
                </c:pt>
                <c:pt idx="8">
                  <c:v>13</c:v>
                </c:pt>
                <c:pt idx="9">
                  <c:v>12</c:v>
                </c:pt>
                <c:pt idx="10">
                  <c:v>12</c:v>
                </c:pt>
                <c:pt idx="11">
                  <c:v>10</c:v>
                </c:pt>
                <c:pt idx="12">
                  <c:v>9</c:v>
                </c:pt>
                <c:pt idx="13">
                  <c:v>7</c:v>
                </c:pt>
                <c:pt idx="14">
                  <c:v>6</c:v>
                </c:pt>
                <c:pt idx="15">
                  <c:v>2</c:v>
                </c:pt>
                <c:pt idx="16">
                  <c:v>10</c:v>
                </c:pt>
              </c:numCache>
            </c:numRef>
          </c:val>
        </c:ser>
        <c:dLbls>
          <c:dLblPos val="outEnd"/>
          <c:showLegendKey val="0"/>
          <c:showVal val="1"/>
          <c:showCatName val="0"/>
          <c:showSerName val="0"/>
          <c:showPercent val="0"/>
          <c:showBubbleSize val="0"/>
        </c:dLbls>
        <c:gapWidth val="100"/>
        <c:axId val="72640192"/>
        <c:axId val="72640584"/>
      </c:barChart>
      <c:catAx>
        <c:axId val="72640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72640584"/>
        <c:crosses val="autoZero"/>
        <c:auto val="1"/>
        <c:lblAlgn val="ctr"/>
        <c:lblOffset val="100"/>
        <c:noMultiLvlLbl val="0"/>
      </c:catAx>
      <c:valAx>
        <c:axId val="72640584"/>
        <c:scaling>
          <c:orientation val="minMax"/>
        </c:scaling>
        <c:delete val="1"/>
        <c:axPos val="t"/>
        <c:numFmt formatCode="General" sourceLinked="1"/>
        <c:majorTickMark val="none"/>
        <c:minorTickMark val="none"/>
        <c:tickLblPos val="nextTo"/>
        <c:crossAx val="72640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Verkoop</c:v>
                </c:pt>
              </c:strCache>
            </c:strRef>
          </c:tx>
          <c:spPr>
            <a:ln>
              <a:noFill/>
            </a:ln>
          </c:spPr>
          <c:dPt>
            <c:idx val="0"/>
            <c:bubble3D val="0"/>
            <c:spPr>
              <a:solidFill>
                <a:schemeClr val="bg2"/>
              </a:solidFill>
              <a:ln w="19050">
                <a:noFill/>
              </a:ln>
              <a:effectLst/>
            </c:spPr>
          </c:dPt>
          <c:dPt>
            <c:idx val="1"/>
            <c:bubble3D val="0"/>
            <c:spPr>
              <a:solidFill>
                <a:schemeClr val="accent6"/>
              </a:solidFill>
              <a:ln w="19050">
                <a:noFill/>
              </a:ln>
              <a:effectLst/>
            </c:spPr>
          </c:dPt>
          <c:dPt>
            <c:idx val="2"/>
            <c:bubble3D val="0"/>
            <c:spPr>
              <a:solidFill>
                <a:schemeClr val="bg1">
                  <a:lumMod val="50000"/>
                </a:schemeClr>
              </a:solidFill>
              <a:ln w="19050">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5"/>
                      </a:solidFill>
                      <a:latin typeface="+mn-lt"/>
                      <a:ea typeface="+mn-ea"/>
                      <a:cs typeface="+mn-cs"/>
                    </a:defRPr>
                  </a:pPr>
                  <a:endParaRPr lang="nl-BE"/>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extLst>
          </c:dLbls>
          <c:cat>
            <c:strRef>
              <c:f>Blad1!$A$2:$A$4</c:f>
              <c:strCache>
                <c:ptCount val="3"/>
                <c:pt idx="0">
                  <c:v>Ja</c:v>
                </c:pt>
                <c:pt idx="1">
                  <c:v>Nee</c:v>
                </c:pt>
                <c:pt idx="2">
                  <c:v>Geen mening</c:v>
                </c:pt>
              </c:strCache>
            </c:strRef>
          </c:cat>
          <c:val>
            <c:numRef>
              <c:f>Blad1!$B$2:$B$4</c:f>
              <c:numCache>
                <c:formatCode>General</c:formatCode>
                <c:ptCount val="3"/>
                <c:pt idx="0">
                  <c:v>36</c:v>
                </c:pt>
                <c:pt idx="1">
                  <c:v>50</c:v>
                </c:pt>
                <c:pt idx="2">
                  <c:v>15</c:v>
                </c:pt>
              </c:numCache>
            </c:numRef>
          </c:val>
        </c:ser>
        <c:dLbls>
          <c:showLegendKey val="0"/>
          <c:showVal val="0"/>
          <c:showCatName val="0"/>
          <c:showSerName val="0"/>
          <c:showPercent val="0"/>
          <c:showBubbleSize val="0"/>
          <c:showLeaderLines val="0"/>
        </c:dLbls>
        <c:firstSliceAng val="0"/>
        <c:holeSize val="5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smtClean="0"/>
              <a:t>Student</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l-BE"/>
        </a:p>
      </c:txPr>
    </c:title>
    <c:autoTitleDeleted val="0"/>
    <c:plotArea>
      <c:layout/>
      <c:doughnutChart>
        <c:varyColors val="1"/>
        <c:ser>
          <c:idx val="0"/>
          <c:order val="0"/>
          <c:tx>
            <c:strRef>
              <c:f>Blad1!$B$1</c:f>
              <c:strCache>
                <c:ptCount val="1"/>
                <c:pt idx="0">
                  <c:v>Woonsituatie</c:v>
                </c:pt>
              </c:strCache>
            </c:strRef>
          </c:tx>
          <c:dPt>
            <c:idx val="0"/>
            <c:bubble3D val="0"/>
            <c:spPr>
              <a:solidFill>
                <a:schemeClr val="accent6"/>
              </a:solidFill>
              <a:ln>
                <a:noFill/>
              </a:ln>
              <a:effectLst/>
            </c:spPr>
          </c:dPt>
          <c:dPt>
            <c:idx val="1"/>
            <c:bubble3D val="0"/>
            <c:spPr>
              <a:solidFill>
                <a:schemeClr val="accent2"/>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Ja</c:v>
                </c:pt>
                <c:pt idx="1">
                  <c:v>Nee</c:v>
                </c:pt>
              </c:strCache>
            </c:strRef>
          </c:cat>
          <c:val>
            <c:numRef>
              <c:f>Blad1!$B$2:$B$3</c:f>
              <c:numCache>
                <c:formatCode>General</c:formatCode>
                <c:ptCount val="2"/>
                <c:pt idx="0">
                  <c:v>84.9</c:v>
                </c:pt>
                <c:pt idx="1">
                  <c:v>15.1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Verkoop</c:v>
                </c:pt>
              </c:strCache>
            </c:strRef>
          </c:tx>
          <c:spPr>
            <a:ln>
              <a:noFill/>
            </a:ln>
          </c:spPr>
          <c:dPt>
            <c:idx val="0"/>
            <c:bubble3D val="0"/>
            <c:spPr>
              <a:solidFill>
                <a:schemeClr val="bg2"/>
              </a:solidFill>
              <a:ln w="19050">
                <a:noFill/>
              </a:ln>
              <a:effectLst/>
            </c:spPr>
          </c:dPt>
          <c:dPt>
            <c:idx val="1"/>
            <c:bubble3D val="0"/>
            <c:spPr>
              <a:solidFill>
                <a:schemeClr val="accent3"/>
              </a:solidFill>
              <a:ln w="19050">
                <a:noFill/>
              </a:ln>
              <a:effectLst/>
            </c:spPr>
          </c:dPt>
          <c:dPt>
            <c:idx val="2"/>
            <c:bubble3D val="0"/>
            <c:spPr>
              <a:solidFill>
                <a:schemeClr val="tx2"/>
              </a:solidFill>
              <a:ln w="19050">
                <a:noFill/>
              </a:ln>
              <a:effectLst/>
            </c:spPr>
          </c:dPt>
          <c:dPt>
            <c:idx val="3"/>
            <c:bubble3D val="0"/>
            <c:spPr>
              <a:solidFill>
                <a:schemeClr val="bg1">
                  <a:lumMod val="75000"/>
                </a:schemeClr>
              </a:solidFill>
              <a:ln w="19050">
                <a:noFill/>
              </a:ln>
              <a:effectLst/>
            </c:spPr>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5"/>
                      </a:solidFill>
                      <a:latin typeface="+mn-lt"/>
                      <a:ea typeface="+mn-ea"/>
                      <a:cs typeface="+mn-cs"/>
                    </a:defRPr>
                  </a:pPr>
                  <a:endParaRPr lang="nl-BE"/>
                </a:p>
              </c:txPr>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extLst>
          </c:dLbls>
          <c:cat>
            <c:strRef>
              <c:f>Blad1!$A$2:$A$5</c:f>
              <c:strCache>
                <c:ptCount val="4"/>
                <c:pt idx="0">
                  <c:v>Heel erg</c:v>
                </c:pt>
                <c:pt idx="1">
                  <c:v>Redelijk</c:v>
                </c:pt>
                <c:pt idx="2">
                  <c:v>Nauwelijks</c:v>
                </c:pt>
                <c:pt idx="3">
                  <c:v>Helemaal niet</c:v>
                </c:pt>
              </c:strCache>
            </c:strRef>
          </c:cat>
          <c:val>
            <c:numRef>
              <c:f>Blad1!$B$2:$B$5</c:f>
              <c:numCache>
                <c:formatCode>General</c:formatCode>
                <c:ptCount val="4"/>
                <c:pt idx="0">
                  <c:v>8.9</c:v>
                </c:pt>
                <c:pt idx="1">
                  <c:v>37.1</c:v>
                </c:pt>
                <c:pt idx="2">
                  <c:v>36.200000000000003</c:v>
                </c:pt>
                <c:pt idx="3">
                  <c:v>17.7</c:v>
                </c:pt>
              </c:numCache>
            </c:numRef>
          </c:val>
        </c:ser>
        <c:dLbls>
          <c:showLegendKey val="0"/>
          <c:showVal val="0"/>
          <c:showCatName val="0"/>
          <c:showSerName val="0"/>
          <c:showPercent val="0"/>
          <c:showBubbleSize val="0"/>
          <c:showLeaderLines val="0"/>
        </c:dLbls>
        <c:firstSliceAng val="0"/>
        <c:holeSize val="5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Blad1!$B$1</c:f>
              <c:strCache>
                <c:ptCount val="1"/>
                <c:pt idx="0">
                  <c:v>Heel erg</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Blad1!$A$2:$A$12</c:f>
              <c:strCache>
                <c:ptCount val="11"/>
                <c:pt idx="0">
                  <c:v>Nieuwe Vlaming (N=191)</c:v>
                </c:pt>
                <c:pt idx="1">
                  <c:v>Man (N=442)</c:v>
                </c:pt>
                <c:pt idx="2">
                  <c:v>1997 (N=177)</c:v>
                </c:pt>
                <c:pt idx="3">
                  <c:v>2000 (N=167)</c:v>
                </c:pt>
                <c:pt idx="4">
                  <c:v>1996 (N=178)</c:v>
                </c:pt>
                <c:pt idx="5">
                  <c:v>Studeert nog (N=737)</c:v>
                </c:pt>
                <c:pt idx="6">
                  <c:v>1998 (N=177)</c:v>
                </c:pt>
                <c:pt idx="7">
                  <c:v>1999 (N=169)</c:v>
                </c:pt>
                <c:pt idx="8">
                  <c:v>Vrouw (N=424)</c:v>
                </c:pt>
                <c:pt idx="9">
                  <c:v>Max. BSO (N=106)</c:v>
                </c:pt>
                <c:pt idx="10">
                  <c:v>Max. TSO (N=212)</c:v>
                </c:pt>
              </c:strCache>
            </c:strRef>
          </c:cat>
          <c:val>
            <c:numRef>
              <c:f>Blad1!$B$2:$B$12</c:f>
              <c:numCache>
                <c:formatCode>General</c:formatCode>
                <c:ptCount val="11"/>
                <c:pt idx="0">
                  <c:v>14</c:v>
                </c:pt>
                <c:pt idx="1">
                  <c:v>11</c:v>
                </c:pt>
                <c:pt idx="2">
                  <c:v>11</c:v>
                </c:pt>
                <c:pt idx="3">
                  <c:v>9</c:v>
                </c:pt>
                <c:pt idx="4">
                  <c:v>9</c:v>
                </c:pt>
                <c:pt idx="5">
                  <c:v>9</c:v>
                </c:pt>
                <c:pt idx="6">
                  <c:v>9</c:v>
                </c:pt>
                <c:pt idx="7">
                  <c:v>7</c:v>
                </c:pt>
                <c:pt idx="8">
                  <c:v>7</c:v>
                </c:pt>
                <c:pt idx="9">
                  <c:v>6</c:v>
                </c:pt>
                <c:pt idx="10">
                  <c:v>5</c:v>
                </c:pt>
              </c:numCache>
            </c:numRef>
          </c:val>
        </c:ser>
        <c:ser>
          <c:idx val="1"/>
          <c:order val="1"/>
          <c:tx>
            <c:strRef>
              <c:f>Blad1!$C$1</c:f>
              <c:strCache>
                <c:ptCount val="1"/>
                <c:pt idx="0">
                  <c:v>Redelijk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Blad1!$A$2:$A$12</c:f>
              <c:strCache>
                <c:ptCount val="11"/>
                <c:pt idx="0">
                  <c:v>Nieuwe Vlaming (N=191)</c:v>
                </c:pt>
                <c:pt idx="1">
                  <c:v>Man (N=442)</c:v>
                </c:pt>
                <c:pt idx="2">
                  <c:v>1997 (N=177)</c:v>
                </c:pt>
                <c:pt idx="3">
                  <c:v>2000 (N=167)</c:v>
                </c:pt>
                <c:pt idx="4">
                  <c:v>1996 (N=178)</c:v>
                </c:pt>
                <c:pt idx="5">
                  <c:v>Studeert nog (N=737)</c:v>
                </c:pt>
                <c:pt idx="6">
                  <c:v>1998 (N=177)</c:v>
                </c:pt>
                <c:pt idx="7">
                  <c:v>1999 (N=169)</c:v>
                </c:pt>
                <c:pt idx="8">
                  <c:v>Vrouw (N=424)</c:v>
                </c:pt>
                <c:pt idx="9">
                  <c:v>Max. BSO (N=106)</c:v>
                </c:pt>
                <c:pt idx="10">
                  <c:v>Max. TSO (N=212)</c:v>
                </c:pt>
              </c:strCache>
            </c:strRef>
          </c:cat>
          <c:val>
            <c:numRef>
              <c:f>Blad1!$C$2:$C$12</c:f>
              <c:numCache>
                <c:formatCode>General</c:formatCode>
                <c:ptCount val="11"/>
                <c:pt idx="0">
                  <c:v>43</c:v>
                </c:pt>
                <c:pt idx="1">
                  <c:v>40</c:v>
                </c:pt>
                <c:pt idx="2">
                  <c:v>36</c:v>
                </c:pt>
                <c:pt idx="3">
                  <c:v>43</c:v>
                </c:pt>
                <c:pt idx="4">
                  <c:v>42</c:v>
                </c:pt>
                <c:pt idx="5">
                  <c:v>38</c:v>
                </c:pt>
                <c:pt idx="6">
                  <c:v>29</c:v>
                </c:pt>
                <c:pt idx="7">
                  <c:v>36</c:v>
                </c:pt>
                <c:pt idx="8">
                  <c:v>34</c:v>
                </c:pt>
                <c:pt idx="9">
                  <c:v>34</c:v>
                </c:pt>
                <c:pt idx="10">
                  <c:v>32</c:v>
                </c:pt>
              </c:numCache>
            </c:numRef>
          </c:val>
        </c:ser>
        <c:ser>
          <c:idx val="2"/>
          <c:order val="2"/>
          <c:tx>
            <c:strRef>
              <c:f>Blad1!$D$1</c:f>
              <c:strCache>
                <c:ptCount val="1"/>
                <c:pt idx="0">
                  <c:v>Nauwelijks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Blad1!$A$2:$A$12</c:f>
              <c:strCache>
                <c:ptCount val="11"/>
                <c:pt idx="0">
                  <c:v>Nieuwe Vlaming (N=191)</c:v>
                </c:pt>
                <c:pt idx="1">
                  <c:v>Man (N=442)</c:v>
                </c:pt>
                <c:pt idx="2">
                  <c:v>1997 (N=177)</c:v>
                </c:pt>
                <c:pt idx="3">
                  <c:v>2000 (N=167)</c:v>
                </c:pt>
                <c:pt idx="4">
                  <c:v>1996 (N=178)</c:v>
                </c:pt>
                <c:pt idx="5">
                  <c:v>Studeert nog (N=737)</c:v>
                </c:pt>
                <c:pt idx="6">
                  <c:v>1998 (N=177)</c:v>
                </c:pt>
                <c:pt idx="7">
                  <c:v>1999 (N=169)</c:v>
                </c:pt>
                <c:pt idx="8">
                  <c:v>Vrouw (N=424)</c:v>
                </c:pt>
                <c:pt idx="9">
                  <c:v>Max. BSO (N=106)</c:v>
                </c:pt>
                <c:pt idx="10">
                  <c:v>Max. TSO (N=212)</c:v>
                </c:pt>
              </c:strCache>
            </c:strRef>
          </c:cat>
          <c:val>
            <c:numRef>
              <c:f>Blad1!$D$2:$D$12</c:f>
              <c:numCache>
                <c:formatCode>General</c:formatCode>
                <c:ptCount val="11"/>
                <c:pt idx="0">
                  <c:v>25</c:v>
                </c:pt>
                <c:pt idx="1">
                  <c:v>32</c:v>
                </c:pt>
                <c:pt idx="2">
                  <c:v>36</c:v>
                </c:pt>
                <c:pt idx="3">
                  <c:v>28</c:v>
                </c:pt>
                <c:pt idx="4">
                  <c:v>37</c:v>
                </c:pt>
                <c:pt idx="5">
                  <c:v>38</c:v>
                </c:pt>
                <c:pt idx="6">
                  <c:v>41</c:v>
                </c:pt>
                <c:pt idx="7">
                  <c:v>39</c:v>
                </c:pt>
                <c:pt idx="8">
                  <c:v>41</c:v>
                </c:pt>
                <c:pt idx="9">
                  <c:v>28</c:v>
                </c:pt>
                <c:pt idx="10">
                  <c:v>47</c:v>
                </c:pt>
              </c:numCache>
            </c:numRef>
          </c:val>
        </c:ser>
        <c:ser>
          <c:idx val="3"/>
          <c:order val="3"/>
          <c:tx>
            <c:strRef>
              <c:f>Blad1!$E$1</c:f>
              <c:strCache>
                <c:ptCount val="1"/>
                <c:pt idx="0">
                  <c:v>Helemaal niet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Blad1!$A$2:$A$12</c:f>
              <c:strCache>
                <c:ptCount val="11"/>
                <c:pt idx="0">
                  <c:v>Nieuwe Vlaming (N=191)</c:v>
                </c:pt>
                <c:pt idx="1">
                  <c:v>Man (N=442)</c:v>
                </c:pt>
                <c:pt idx="2">
                  <c:v>1997 (N=177)</c:v>
                </c:pt>
                <c:pt idx="3">
                  <c:v>2000 (N=167)</c:v>
                </c:pt>
                <c:pt idx="4">
                  <c:v>1996 (N=178)</c:v>
                </c:pt>
                <c:pt idx="5">
                  <c:v>Studeert nog (N=737)</c:v>
                </c:pt>
                <c:pt idx="6">
                  <c:v>1998 (N=177)</c:v>
                </c:pt>
                <c:pt idx="7">
                  <c:v>1999 (N=169)</c:v>
                </c:pt>
                <c:pt idx="8">
                  <c:v>Vrouw (N=424)</c:v>
                </c:pt>
                <c:pt idx="9">
                  <c:v>Max. BSO (N=106)</c:v>
                </c:pt>
                <c:pt idx="10">
                  <c:v>Max. TSO (N=212)</c:v>
                </c:pt>
              </c:strCache>
            </c:strRef>
          </c:cat>
          <c:val>
            <c:numRef>
              <c:f>Blad1!$E$2:$E$12</c:f>
              <c:numCache>
                <c:formatCode>General</c:formatCode>
                <c:ptCount val="11"/>
                <c:pt idx="0">
                  <c:v>19</c:v>
                </c:pt>
                <c:pt idx="1">
                  <c:v>17</c:v>
                </c:pt>
                <c:pt idx="2">
                  <c:v>18</c:v>
                </c:pt>
                <c:pt idx="3">
                  <c:v>20</c:v>
                </c:pt>
                <c:pt idx="4">
                  <c:v>13</c:v>
                </c:pt>
                <c:pt idx="5">
                  <c:v>16</c:v>
                </c:pt>
                <c:pt idx="6">
                  <c:v>21</c:v>
                </c:pt>
                <c:pt idx="7">
                  <c:v>18</c:v>
                </c:pt>
                <c:pt idx="8">
                  <c:v>18</c:v>
                </c:pt>
                <c:pt idx="9">
                  <c:v>32</c:v>
                </c:pt>
                <c:pt idx="10">
                  <c:v>17</c:v>
                </c:pt>
              </c:numCache>
            </c:numRef>
          </c:val>
        </c:ser>
        <c:dLbls>
          <c:dLblPos val="ctr"/>
          <c:showLegendKey val="0"/>
          <c:showVal val="1"/>
          <c:showCatName val="0"/>
          <c:showSerName val="0"/>
          <c:showPercent val="0"/>
          <c:showBubbleSize val="0"/>
        </c:dLbls>
        <c:gapWidth val="79"/>
        <c:overlap val="100"/>
        <c:axId val="68230048"/>
        <c:axId val="68230440"/>
      </c:barChart>
      <c:catAx>
        <c:axId val="682300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l-BE"/>
          </a:p>
        </c:txPr>
        <c:crossAx val="68230440"/>
        <c:crosses val="autoZero"/>
        <c:auto val="1"/>
        <c:lblAlgn val="ctr"/>
        <c:lblOffset val="100"/>
        <c:noMultiLvlLbl val="0"/>
      </c:catAx>
      <c:valAx>
        <c:axId val="68230440"/>
        <c:scaling>
          <c:orientation val="minMax"/>
        </c:scaling>
        <c:delete val="1"/>
        <c:axPos val="t"/>
        <c:numFmt formatCode="0%" sourceLinked="1"/>
        <c:majorTickMark val="none"/>
        <c:minorTickMark val="none"/>
        <c:tickLblPos val="nextTo"/>
        <c:crossAx val="68230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74425853018371"/>
          <c:y val="2.7213078796570256E-2"/>
          <c:w val="0.4980324074074074"/>
          <c:h val="0.90176877220315488"/>
        </c:manualLayout>
      </c:layout>
      <c:barChart>
        <c:barDir val="bar"/>
        <c:grouping val="clustered"/>
        <c:varyColors val="0"/>
        <c:ser>
          <c:idx val="0"/>
          <c:order val="0"/>
          <c:tx>
            <c:strRef>
              <c:f>Blad1!$B$1</c:f>
              <c:strCache>
                <c:ptCount val="1"/>
                <c:pt idx="0">
                  <c:v>Reeks 1</c:v>
                </c:pt>
              </c:strCache>
            </c:strRef>
          </c:tx>
          <c:spPr>
            <a:solidFill>
              <a:schemeClr val="accent6"/>
            </a:solidFill>
            <a:ln>
              <a:noFill/>
            </a:ln>
            <a:effectLst/>
          </c:spPr>
          <c:invertIfNegative val="0"/>
          <c:dPt>
            <c:idx val="1"/>
            <c:invertIfNegative val="0"/>
            <c:bubble3D val="0"/>
            <c:spPr>
              <a:solidFill>
                <a:schemeClr val="accent6"/>
              </a:solidFill>
              <a:ln>
                <a:noFill/>
              </a:ln>
              <a:effectLst/>
            </c:spPr>
          </c:dPt>
          <c:dPt>
            <c:idx val="8"/>
            <c:invertIfNegative val="0"/>
            <c:bubble3D val="0"/>
            <c:spPr>
              <a:solidFill>
                <a:schemeClr val="bg1">
                  <a:lumMod val="75000"/>
                </a:schemeClr>
              </a:solidFill>
              <a:ln>
                <a:noFill/>
              </a:ln>
              <a:effectLst/>
            </c:spPr>
          </c:dPt>
          <c:dPt>
            <c:idx val="9"/>
            <c:invertIfNegative val="0"/>
            <c:bubble3D val="0"/>
            <c:spPr>
              <a:solidFill>
                <a:schemeClr val="accent2"/>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Een sportclub</c:v>
                </c:pt>
                <c:pt idx="1">
                  <c:v>Een jeugdbeweging</c:v>
                </c:pt>
                <c:pt idx="2">
                  <c:v>Vrijwilligers die dingen doet om de buurt te helpen</c:v>
                </c:pt>
                <c:pt idx="3">
                  <c:v>Jongerenorganisatie van partij of vakbond</c:v>
                </c:pt>
                <c:pt idx="4">
                  <c:v>Milieuorganisatie</c:v>
                </c:pt>
                <c:pt idx="5">
                  <c:v>Mensenrechtenorganisatie</c:v>
                </c:pt>
                <c:pt idx="6">
                  <c:v>Een religieuze groepering of organisatie</c:v>
                </c:pt>
                <c:pt idx="7">
                  <c:v>Een groep die zich inzet voor dierenrechten of dierenwelzijn</c:v>
                </c:pt>
                <c:pt idx="8">
                  <c:v>Andere</c:v>
                </c:pt>
                <c:pt idx="9">
                  <c:v>Geen van bovenstaand</c:v>
                </c:pt>
              </c:strCache>
            </c:strRef>
          </c:cat>
          <c:val>
            <c:numRef>
              <c:f>Blad1!$B$2:$B$11</c:f>
              <c:numCache>
                <c:formatCode>General</c:formatCode>
                <c:ptCount val="10"/>
                <c:pt idx="0">
                  <c:v>37.700000000000003</c:v>
                </c:pt>
                <c:pt idx="1">
                  <c:v>21.4</c:v>
                </c:pt>
                <c:pt idx="2">
                  <c:v>7.4</c:v>
                </c:pt>
                <c:pt idx="3">
                  <c:v>6.5</c:v>
                </c:pt>
                <c:pt idx="4">
                  <c:v>5.3</c:v>
                </c:pt>
                <c:pt idx="5">
                  <c:v>2.7</c:v>
                </c:pt>
                <c:pt idx="6">
                  <c:v>2.5</c:v>
                </c:pt>
                <c:pt idx="7">
                  <c:v>1.8</c:v>
                </c:pt>
                <c:pt idx="8">
                  <c:v>6</c:v>
                </c:pt>
                <c:pt idx="9">
                  <c:v>36.4</c:v>
                </c:pt>
              </c:numCache>
            </c:numRef>
          </c:val>
        </c:ser>
        <c:dLbls>
          <c:dLblPos val="outEnd"/>
          <c:showLegendKey val="0"/>
          <c:showVal val="1"/>
          <c:showCatName val="0"/>
          <c:showSerName val="0"/>
          <c:showPercent val="0"/>
          <c:showBubbleSize val="0"/>
        </c:dLbls>
        <c:gapWidth val="100"/>
        <c:axId val="69021976"/>
        <c:axId val="69022368"/>
      </c:barChart>
      <c:catAx>
        <c:axId val="69021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69022368"/>
        <c:crosses val="autoZero"/>
        <c:auto val="1"/>
        <c:lblAlgn val="ctr"/>
        <c:lblOffset val="100"/>
        <c:noMultiLvlLbl val="0"/>
      </c:catAx>
      <c:valAx>
        <c:axId val="69022368"/>
        <c:scaling>
          <c:orientation val="minMax"/>
        </c:scaling>
        <c:delete val="1"/>
        <c:axPos val="t"/>
        <c:numFmt formatCode="General" sourceLinked="1"/>
        <c:majorTickMark val="none"/>
        <c:minorTickMark val="none"/>
        <c:tickLblPos val="nextTo"/>
        <c:crossAx val="6902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Woonsituatie</c:v>
                </c:pt>
              </c:strCache>
            </c:strRef>
          </c:tx>
          <c:dPt>
            <c:idx val="0"/>
            <c:bubble3D val="0"/>
            <c:spPr>
              <a:solidFill>
                <a:schemeClr val="accent6"/>
              </a:solidFill>
              <a:ln>
                <a:noFill/>
              </a:ln>
              <a:effectLst/>
            </c:spPr>
          </c:dPt>
          <c:dPt>
            <c:idx val="1"/>
            <c:bubble3D val="0"/>
            <c:spPr>
              <a:solidFill>
                <a:schemeClr val="accent2"/>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nl-B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Ik kijk er naar uit om in oktober voor het eerst te gaan stemmen</c:v>
                </c:pt>
                <c:pt idx="1">
                  <c:v>Voor het eerst gaan stemmen laat me eigenlijk koud</c:v>
                </c:pt>
              </c:strCache>
            </c:strRef>
          </c:cat>
          <c:val>
            <c:numRef>
              <c:f>Blad1!$B$2:$B$3</c:f>
              <c:numCache>
                <c:formatCode>General</c:formatCode>
                <c:ptCount val="2"/>
                <c:pt idx="0">
                  <c:v>49.1</c:v>
                </c:pt>
                <c:pt idx="1">
                  <c:v>50.9</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withinLinear" id="19">
  <a:schemeClr val="accent6"/>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0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err="1" smtClean="0"/>
              <a:t>Voornaam</a:t>
            </a:r>
            <a:r>
              <a:rPr lang="en-US" dirty="0" smtClean="0"/>
              <a:t> </a:t>
            </a:r>
            <a:r>
              <a:rPr lang="en-US" dirty="0" err="1" smtClean="0"/>
              <a:t>Naam</a:t>
            </a:r>
            <a:endParaRPr lang="en-US" dirty="0" smtClean="0"/>
          </a:p>
        </p:txBody>
      </p:sp>
      <p:sp>
        <p:nvSpPr>
          <p:cNvPr id="6" name="Content Placeholder 5"/>
          <p:cNvSpPr>
            <a:spLocks noGrp="1"/>
          </p:cNvSpPr>
          <p:nvPr>
            <p:ph sz="quarter" idx="10" hasCustomPrompt="1"/>
          </p:nvPr>
        </p:nvSpPr>
        <p:spPr>
          <a:xfrm>
            <a:off x="360000" y="6308621"/>
            <a:ext cx="3960000" cy="244800"/>
          </a:xfrm>
        </p:spPr>
        <p:txBody>
          <a:bodyPr/>
          <a:lstStyle>
            <a:lvl1pPr>
              <a:defRPr b="0"/>
            </a:lvl1pPr>
          </a:lstStyle>
          <a:p>
            <a:pPr lvl="0"/>
            <a:r>
              <a:rPr lang="en-US" dirty="0" err="1" smtClean="0"/>
              <a:t>Functie</a:t>
            </a: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813600" cy="813600"/>
          </a:xfrm>
          <a:prstGeom prst="rect">
            <a:avLst/>
          </a:prstGeom>
        </p:spPr>
      </p:pic>
      <p:sp>
        <p:nvSpPr>
          <p:cNvPr id="2" name="Title 1"/>
          <p:cNvSpPr>
            <a:spLocks noGrp="1"/>
          </p:cNvSpPr>
          <p:nvPr>
            <p:ph type="title"/>
          </p:nvPr>
        </p:nvSpPr>
        <p:spPr/>
        <p:txBody>
          <a:bodyPr/>
          <a:lstStyle/>
          <a:p>
            <a:r>
              <a:rPr lang="nl-NL" smtClean="0"/>
              <a:t>Klik om de stijl te bewerken</a:t>
            </a:r>
            <a:endParaRPr lang="nl-BE" dirty="0"/>
          </a:p>
        </p:txBody>
      </p:sp>
      <p:sp>
        <p:nvSpPr>
          <p:cNvPr id="4" name="Date Placeholder 3"/>
          <p:cNvSpPr>
            <a:spLocks noGrp="1"/>
          </p:cNvSpPr>
          <p:nvPr>
            <p:ph type="dt" sz="half" idx="12"/>
          </p:nvPr>
        </p:nvSpPr>
        <p:spPr/>
        <p:txBody>
          <a:bodyPr/>
          <a:lstStyle/>
          <a:p>
            <a:fld id="{2207407E-DAE9-460D-AB15-76BF8D4A83A9}" type="datetime4">
              <a:rPr lang="nl-BE" smtClean="0"/>
              <a:t>28 september 2018</a:t>
            </a:fld>
            <a:endParaRPr lang="nl-BE" dirty="0"/>
          </a:p>
        </p:txBody>
      </p:sp>
      <p:sp>
        <p:nvSpPr>
          <p:cNvPr id="9" name="Picture Placeholder 24"/>
          <p:cNvSpPr>
            <a:spLocks noGrp="1"/>
          </p:cNvSpPr>
          <p:nvPr>
            <p:ph type="pic" sz="quarter" idx="11"/>
          </p:nvPr>
        </p:nvSpPr>
        <p:spPr>
          <a:xfrm>
            <a:off x="5391150" y="1"/>
            <a:ext cx="6800850" cy="6857999"/>
          </a:xfrm>
          <a:custGeom>
            <a:avLst/>
            <a:gdLst>
              <a:gd name="connsiteX0" fmla="*/ 0 w 6800850"/>
              <a:gd name="connsiteY0" fmla="*/ 0 h 6857999"/>
              <a:gd name="connsiteX1" fmla="*/ 6800850 w 6800850"/>
              <a:gd name="connsiteY1" fmla="*/ 0 h 6857999"/>
              <a:gd name="connsiteX2" fmla="*/ 6800850 w 6800850"/>
              <a:gd name="connsiteY2" fmla="*/ 1673 h 6857999"/>
              <a:gd name="connsiteX3" fmla="*/ 6800850 w 6800850"/>
              <a:gd name="connsiteY3" fmla="*/ 13394 h 6857999"/>
              <a:gd name="connsiteX4" fmla="*/ 6800850 w 6800850"/>
              <a:gd name="connsiteY4" fmla="*/ 45206 h 6857999"/>
              <a:gd name="connsiteX5" fmla="*/ 6800850 w 6800850"/>
              <a:gd name="connsiteY5" fmla="*/ 71785 h 6857999"/>
              <a:gd name="connsiteX6" fmla="*/ 6800850 w 6800850"/>
              <a:gd name="connsiteY6" fmla="*/ 107155 h 6857999"/>
              <a:gd name="connsiteX7" fmla="*/ 6800850 w 6800850"/>
              <a:gd name="connsiteY7" fmla="*/ 152571 h 6857999"/>
              <a:gd name="connsiteX8" fmla="*/ 6800850 w 6800850"/>
              <a:gd name="connsiteY8" fmla="*/ 209289 h 6857999"/>
              <a:gd name="connsiteX9" fmla="*/ 6800850 w 6800850"/>
              <a:gd name="connsiteY9" fmla="*/ 278564 h 6857999"/>
              <a:gd name="connsiteX10" fmla="*/ 6800850 w 6800850"/>
              <a:gd name="connsiteY10" fmla="*/ 361651 h 6857999"/>
              <a:gd name="connsiteX11" fmla="*/ 6800850 w 6800850"/>
              <a:gd name="connsiteY11" fmla="*/ 459808 h 6857999"/>
              <a:gd name="connsiteX12" fmla="*/ 6800850 w 6800850"/>
              <a:gd name="connsiteY12" fmla="*/ 574290 h 6857999"/>
              <a:gd name="connsiteX13" fmla="*/ 6800850 w 6800850"/>
              <a:gd name="connsiteY13" fmla="*/ 706351 h 6857999"/>
              <a:gd name="connsiteX14" fmla="*/ 6800850 w 6800850"/>
              <a:gd name="connsiteY14" fmla="*/ 857249 h 6857999"/>
              <a:gd name="connsiteX15" fmla="*/ 6800850 w 6800850"/>
              <a:gd name="connsiteY15" fmla="*/ 1028239 h 6857999"/>
              <a:gd name="connsiteX16" fmla="*/ 6800850 w 6800850"/>
              <a:gd name="connsiteY16" fmla="*/ 1220576 h 6857999"/>
              <a:gd name="connsiteX17" fmla="*/ 6800850 w 6800850"/>
              <a:gd name="connsiteY17" fmla="*/ 1435516 h 6857999"/>
              <a:gd name="connsiteX18" fmla="*/ 6800850 w 6800850"/>
              <a:gd name="connsiteY18" fmla="*/ 1674316 h 6857999"/>
              <a:gd name="connsiteX19" fmla="*/ 6800850 w 6800850"/>
              <a:gd name="connsiteY19" fmla="*/ 1938230 h 6857999"/>
              <a:gd name="connsiteX20" fmla="*/ 6800850 w 6800850"/>
              <a:gd name="connsiteY20" fmla="*/ 2228514 h 6857999"/>
              <a:gd name="connsiteX21" fmla="*/ 6800850 w 6800850"/>
              <a:gd name="connsiteY21" fmla="*/ 2546425 h 6857999"/>
              <a:gd name="connsiteX22" fmla="*/ 6800850 w 6800850"/>
              <a:gd name="connsiteY22" fmla="*/ 2893218 h 6857999"/>
              <a:gd name="connsiteX23" fmla="*/ 6800850 w 6800850"/>
              <a:gd name="connsiteY23" fmla="*/ 3077838 h 6857999"/>
              <a:gd name="connsiteX24" fmla="*/ 6800850 w 6800850"/>
              <a:gd name="connsiteY24" fmla="*/ 3270148 h 6857999"/>
              <a:gd name="connsiteX25" fmla="*/ 6800850 w 6800850"/>
              <a:gd name="connsiteY25" fmla="*/ 3470308 h 6857999"/>
              <a:gd name="connsiteX26" fmla="*/ 6800850 w 6800850"/>
              <a:gd name="connsiteY26" fmla="*/ 3678472 h 6857999"/>
              <a:gd name="connsiteX27" fmla="*/ 6800850 w 6800850"/>
              <a:gd name="connsiteY27" fmla="*/ 3894799 h 6857999"/>
              <a:gd name="connsiteX28" fmla="*/ 6800850 w 6800850"/>
              <a:gd name="connsiteY28" fmla="*/ 4119445 h 6857999"/>
              <a:gd name="connsiteX29" fmla="*/ 6800850 w 6800850"/>
              <a:gd name="connsiteY29" fmla="*/ 4352568 h 6857999"/>
              <a:gd name="connsiteX30" fmla="*/ 6800850 w 6800850"/>
              <a:gd name="connsiteY30" fmla="*/ 4594323 h 6857999"/>
              <a:gd name="connsiteX31" fmla="*/ 6800850 w 6800850"/>
              <a:gd name="connsiteY31" fmla="*/ 4844869 h 6857999"/>
              <a:gd name="connsiteX32" fmla="*/ 6800850 w 6800850"/>
              <a:gd name="connsiteY32" fmla="*/ 5104362 h 6857999"/>
              <a:gd name="connsiteX33" fmla="*/ 6800850 w 6800850"/>
              <a:gd name="connsiteY33" fmla="*/ 5372959 h 6857999"/>
              <a:gd name="connsiteX34" fmla="*/ 6800850 w 6800850"/>
              <a:gd name="connsiteY34" fmla="*/ 5650817 h 6857999"/>
              <a:gd name="connsiteX35" fmla="*/ 6800850 w 6800850"/>
              <a:gd name="connsiteY35" fmla="*/ 5938093 h 6857999"/>
              <a:gd name="connsiteX36" fmla="*/ 6800850 w 6800850"/>
              <a:gd name="connsiteY36" fmla="*/ 6234944 h 6857999"/>
              <a:gd name="connsiteX37" fmla="*/ 6800850 w 6800850"/>
              <a:gd name="connsiteY37" fmla="*/ 6541527 h 6857999"/>
              <a:gd name="connsiteX38" fmla="*/ 6800850 w 6800850"/>
              <a:gd name="connsiteY38" fmla="*/ 6857999 h 6857999"/>
              <a:gd name="connsiteX39" fmla="*/ 6799566 w 6800850"/>
              <a:gd name="connsiteY39" fmla="*/ 6857999 h 6857999"/>
              <a:gd name="connsiteX40" fmla="*/ 6790581 w 6800850"/>
              <a:gd name="connsiteY40" fmla="*/ 6857999 h 6857999"/>
              <a:gd name="connsiteX41" fmla="*/ 6766192 w 6800850"/>
              <a:gd name="connsiteY41" fmla="*/ 6857999 h 6857999"/>
              <a:gd name="connsiteX42" fmla="*/ 6745814 w 6800850"/>
              <a:gd name="connsiteY42" fmla="*/ 6857999 h 6857999"/>
              <a:gd name="connsiteX43" fmla="*/ 6718697 w 6800850"/>
              <a:gd name="connsiteY43" fmla="*/ 6857999 h 6857999"/>
              <a:gd name="connsiteX44" fmla="*/ 6683878 w 6800850"/>
              <a:gd name="connsiteY44" fmla="*/ 6857999 h 6857999"/>
              <a:gd name="connsiteX45" fmla="*/ 6640395 w 6800850"/>
              <a:gd name="connsiteY45" fmla="*/ 6857999 h 6857999"/>
              <a:gd name="connsiteX46" fmla="*/ 6587284 w 6800850"/>
              <a:gd name="connsiteY46" fmla="*/ 6857999 h 6857999"/>
              <a:gd name="connsiteX47" fmla="*/ 6523583 w 6800850"/>
              <a:gd name="connsiteY47" fmla="*/ 6857999 h 6857999"/>
              <a:gd name="connsiteX48" fmla="*/ 6448330 w 6800850"/>
              <a:gd name="connsiteY48" fmla="*/ 6857999 h 6857999"/>
              <a:gd name="connsiteX49" fmla="*/ 6360561 w 6800850"/>
              <a:gd name="connsiteY49" fmla="*/ 6857999 h 6857999"/>
              <a:gd name="connsiteX50" fmla="*/ 6259313 w 6800850"/>
              <a:gd name="connsiteY50" fmla="*/ 6857999 h 6857999"/>
              <a:gd name="connsiteX51" fmla="*/ 6143625 w 6800850"/>
              <a:gd name="connsiteY51" fmla="*/ 6857999 h 6857999"/>
              <a:gd name="connsiteX52" fmla="*/ 6012533 w 6800850"/>
              <a:gd name="connsiteY52" fmla="*/ 6857999 h 6857999"/>
              <a:gd name="connsiteX53" fmla="*/ 5865075 w 6800850"/>
              <a:gd name="connsiteY53" fmla="*/ 6857999 h 6857999"/>
              <a:gd name="connsiteX54" fmla="*/ 5700287 w 6800850"/>
              <a:gd name="connsiteY54" fmla="*/ 6857999 h 6857999"/>
              <a:gd name="connsiteX55" fmla="*/ 5517207 w 6800850"/>
              <a:gd name="connsiteY55" fmla="*/ 6857999 h 6857999"/>
              <a:gd name="connsiteX56" fmla="*/ 5314873 w 6800850"/>
              <a:gd name="connsiteY56" fmla="*/ 6857999 h 6857999"/>
              <a:gd name="connsiteX57" fmla="*/ 5092322 w 6800850"/>
              <a:gd name="connsiteY57" fmla="*/ 6857999 h 6857999"/>
              <a:gd name="connsiteX58" fmla="*/ 4848590 w 6800850"/>
              <a:gd name="connsiteY58" fmla="*/ 6857999 h 6857999"/>
              <a:gd name="connsiteX59" fmla="*/ 4582716 w 6800850"/>
              <a:gd name="connsiteY59" fmla="*/ 6857999 h 6857999"/>
              <a:gd name="connsiteX60" fmla="*/ 4293736 w 6800850"/>
              <a:gd name="connsiteY60" fmla="*/ 6857999 h 6857999"/>
              <a:gd name="connsiteX61" fmla="*/ 3980687 w 6800850"/>
              <a:gd name="connsiteY61" fmla="*/ 6857999 h 6857999"/>
              <a:gd name="connsiteX62" fmla="*/ 3642608 w 6800850"/>
              <a:gd name="connsiteY62" fmla="*/ 6857999 h 6857999"/>
              <a:gd name="connsiteX63" fmla="*/ 3278535 w 6800850"/>
              <a:gd name="connsiteY63" fmla="*/ 6857999 h 6857999"/>
              <a:gd name="connsiteX64" fmla="*/ 2887505 w 6800850"/>
              <a:gd name="connsiteY64" fmla="*/ 6857999 h 6857999"/>
              <a:gd name="connsiteX65" fmla="*/ 2468557 w 6800850"/>
              <a:gd name="connsiteY65" fmla="*/ 6857999 h 6857999"/>
              <a:gd name="connsiteX66" fmla="*/ 2020726 w 6800850"/>
              <a:gd name="connsiteY66" fmla="*/ 6857999 h 6857999"/>
              <a:gd name="connsiteX67" fmla="*/ 1785679 w 6800850"/>
              <a:gd name="connsiteY67" fmla="*/ 6857999 h 6857999"/>
              <a:gd name="connsiteX68" fmla="*/ 1543050 w 6800850"/>
              <a:gd name="connsiteY68" fmla="*/ 6857999 h 6857999"/>
              <a:gd name="connsiteX69" fmla="*/ 0 w 6800850"/>
              <a:gd name="connsiteY69" fmla="*/ 31527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800850" h="6857999">
                <a:moveTo>
                  <a:pt x="0" y="0"/>
                </a:moveTo>
                <a:lnTo>
                  <a:pt x="6800850" y="0"/>
                </a:lnTo>
                <a:lnTo>
                  <a:pt x="6800850" y="1673"/>
                </a:lnTo>
                <a:lnTo>
                  <a:pt x="6800850" y="13394"/>
                </a:lnTo>
                <a:lnTo>
                  <a:pt x="6800850" y="45206"/>
                </a:lnTo>
                <a:lnTo>
                  <a:pt x="6800850" y="71785"/>
                </a:lnTo>
                <a:lnTo>
                  <a:pt x="6800850" y="107155"/>
                </a:lnTo>
                <a:lnTo>
                  <a:pt x="6800850" y="152571"/>
                </a:lnTo>
                <a:lnTo>
                  <a:pt x="6800850" y="209289"/>
                </a:lnTo>
                <a:lnTo>
                  <a:pt x="6800850" y="278564"/>
                </a:lnTo>
                <a:lnTo>
                  <a:pt x="6800850" y="361651"/>
                </a:lnTo>
                <a:lnTo>
                  <a:pt x="6800850" y="459808"/>
                </a:lnTo>
                <a:lnTo>
                  <a:pt x="6800850" y="574290"/>
                </a:lnTo>
                <a:lnTo>
                  <a:pt x="6800850" y="706351"/>
                </a:lnTo>
                <a:lnTo>
                  <a:pt x="6800850" y="857249"/>
                </a:lnTo>
                <a:lnTo>
                  <a:pt x="6800850" y="1028239"/>
                </a:lnTo>
                <a:lnTo>
                  <a:pt x="6800850" y="1220576"/>
                </a:lnTo>
                <a:lnTo>
                  <a:pt x="6800850" y="1435516"/>
                </a:lnTo>
                <a:lnTo>
                  <a:pt x="6800850" y="1674316"/>
                </a:lnTo>
                <a:lnTo>
                  <a:pt x="6800850" y="1938230"/>
                </a:lnTo>
                <a:lnTo>
                  <a:pt x="6800850" y="2228514"/>
                </a:lnTo>
                <a:lnTo>
                  <a:pt x="6800850" y="2546425"/>
                </a:lnTo>
                <a:lnTo>
                  <a:pt x="6800850" y="2893218"/>
                </a:lnTo>
                <a:lnTo>
                  <a:pt x="6800850" y="3077838"/>
                </a:lnTo>
                <a:lnTo>
                  <a:pt x="6800850" y="3270148"/>
                </a:lnTo>
                <a:lnTo>
                  <a:pt x="6800850" y="3470308"/>
                </a:lnTo>
                <a:lnTo>
                  <a:pt x="6800850" y="3678472"/>
                </a:lnTo>
                <a:lnTo>
                  <a:pt x="6800850" y="3894799"/>
                </a:lnTo>
                <a:lnTo>
                  <a:pt x="6800850" y="4119445"/>
                </a:lnTo>
                <a:lnTo>
                  <a:pt x="6800850" y="4352568"/>
                </a:lnTo>
                <a:lnTo>
                  <a:pt x="6800850" y="4594323"/>
                </a:lnTo>
                <a:lnTo>
                  <a:pt x="6800850" y="4844869"/>
                </a:lnTo>
                <a:lnTo>
                  <a:pt x="6800850" y="5104362"/>
                </a:lnTo>
                <a:lnTo>
                  <a:pt x="6800850" y="5372959"/>
                </a:lnTo>
                <a:lnTo>
                  <a:pt x="6800850" y="5650817"/>
                </a:lnTo>
                <a:lnTo>
                  <a:pt x="6800850" y="5938093"/>
                </a:lnTo>
                <a:lnTo>
                  <a:pt x="6800850" y="6234944"/>
                </a:lnTo>
                <a:lnTo>
                  <a:pt x="6800850" y="6541527"/>
                </a:lnTo>
                <a:lnTo>
                  <a:pt x="6800850" y="6857999"/>
                </a:lnTo>
                <a:lnTo>
                  <a:pt x="6799566" y="6857999"/>
                </a:lnTo>
                <a:lnTo>
                  <a:pt x="6790581" y="6857999"/>
                </a:lnTo>
                <a:lnTo>
                  <a:pt x="6766192" y="6857999"/>
                </a:lnTo>
                <a:lnTo>
                  <a:pt x="6745814" y="6857999"/>
                </a:lnTo>
                <a:lnTo>
                  <a:pt x="6718697" y="6857999"/>
                </a:lnTo>
                <a:lnTo>
                  <a:pt x="6683878" y="6857999"/>
                </a:lnTo>
                <a:lnTo>
                  <a:pt x="6640395" y="6857999"/>
                </a:lnTo>
                <a:lnTo>
                  <a:pt x="6587284" y="6857999"/>
                </a:lnTo>
                <a:lnTo>
                  <a:pt x="6523583" y="6857999"/>
                </a:lnTo>
                <a:lnTo>
                  <a:pt x="6448330" y="6857999"/>
                </a:lnTo>
                <a:lnTo>
                  <a:pt x="6360561" y="6857999"/>
                </a:lnTo>
                <a:lnTo>
                  <a:pt x="6259313" y="6857999"/>
                </a:lnTo>
                <a:lnTo>
                  <a:pt x="6143625" y="6857999"/>
                </a:lnTo>
                <a:lnTo>
                  <a:pt x="6012533" y="6857999"/>
                </a:lnTo>
                <a:lnTo>
                  <a:pt x="5865075" y="6857999"/>
                </a:lnTo>
                <a:lnTo>
                  <a:pt x="5700287" y="6857999"/>
                </a:lnTo>
                <a:lnTo>
                  <a:pt x="5517207" y="6857999"/>
                </a:lnTo>
                <a:lnTo>
                  <a:pt x="5314873" y="6857999"/>
                </a:lnTo>
                <a:lnTo>
                  <a:pt x="5092322" y="6857999"/>
                </a:lnTo>
                <a:lnTo>
                  <a:pt x="4848590" y="6857999"/>
                </a:lnTo>
                <a:lnTo>
                  <a:pt x="4582716" y="6857999"/>
                </a:lnTo>
                <a:lnTo>
                  <a:pt x="4293736" y="6857999"/>
                </a:lnTo>
                <a:lnTo>
                  <a:pt x="3980687" y="6857999"/>
                </a:lnTo>
                <a:lnTo>
                  <a:pt x="3642608" y="6857999"/>
                </a:lnTo>
                <a:lnTo>
                  <a:pt x="3278535" y="6857999"/>
                </a:lnTo>
                <a:lnTo>
                  <a:pt x="2887505" y="6857999"/>
                </a:lnTo>
                <a:lnTo>
                  <a:pt x="2468557" y="6857999"/>
                </a:lnTo>
                <a:lnTo>
                  <a:pt x="2020726" y="6857999"/>
                </a:lnTo>
                <a:lnTo>
                  <a:pt x="1785679" y="6857999"/>
                </a:lnTo>
                <a:lnTo>
                  <a:pt x="1543050" y="6857999"/>
                </a:lnTo>
                <a:cubicBezTo>
                  <a:pt x="590550" y="5915024"/>
                  <a:pt x="0" y="4610099"/>
                  <a:pt x="0" y="3152774"/>
                </a:cubicBezTo>
                <a:close/>
              </a:path>
            </a:pathLst>
          </a:custGeom>
        </p:spPr>
        <p:txBody>
          <a:bodyPr wrap="square" tIns="1080000">
            <a:noAutofit/>
          </a:bodyPr>
          <a:lstStyle>
            <a:lvl1pPr algn="ctr">
              <a:defRPr sz="2400" b="0" cap="all" baseline="0"/>
            </a:lvl1pPr>
          </a:lstStyle>
          <a:p>
            <a:r>
              <a:rPr lang="nl-NL" smtClean="0"/>
              <a:t>Klik op het pictogram als u een afbeelding wilt toevoegen</a:t>
            </a:r>
            <a:endParaRPr lang="nl-BE" dirty="0"/>
          </a:p>
        </p:txBody>
      </p:sp>
    </p:spTree>
    <p:extLst>
      <p:ext uri="{BB962C8B-B14F-4D97-AF65-F5344CB8AC3E}">
        <p14:creationId xmlns:p14="http://schemas.microsoft.com/office/powerpoint/2010/main" val="316124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oofdstuk slide 1 vorm">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60000" y="360000"/>
            <a:ext cx="10515600" cy="249299"/>
          </a:xfrm>
        </p:spPr>
        <p:txBody>
          <a:bodyPr/>
          <a:lstStyle>
            <a:lvl1pPr marL="0" indent="0">
              <a:buNone/>
              <a:defRPr sz="18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Subtitel</a:t>
            </a:r>
            <a:r>
              <a:rPr lang="en-US" dirty="0" smtClean="0"/>
              <a:t> of </a:t>
            </a:r>
            <a:r>
              <a:rPr lang="en-US" dirty="0" err="1" smtClean="0"/>
              <a:t>deelnummering</a:t>
            </a:r>
            <a:endParaRPr lang="en-US" dirty="0" smtClean="0"/>
          </a:p>
        </p:txBody>
      </p:sp>
      <p:sp>
        <p:nvSpPr>
          <p:cNvPr id="9" name="Title 8"/>
          <p:cNvSpPr>
            <a:spLocks noGrp="1"/>
          </p:cNvSpPr>
          <p:nvPr>
            <p:ph type="title"/>
          </p:nvPr>
        </p:nvSpPr>
        <p:spPr/>
        <p:txBody>
          <a:bodyPr/>
          <a:lstStyle/>
          <a:p>
            <a:r>
              <a:rPr lang="en-US" dirty="0" smtClean="0"/>
              <a:t>Click to edit Master title style</a:t>
            </a:r>
            <a:endParaRPr lang="nl-BE" dirty="0"/>
          </a:p>
        </p:txBody>
      </p:sp>
      <p:sp>
        <p:nvSpPr>
          <p:cNvPr id="5" name="TextBox 4"/>
          <p:cNvSpPr txBox="1"/>
          <p:nvPr/>
        </p:nvSpPr>
        <p:spPr>
          <a:xfrm>
            <a:off x="12458700" y="190500"/>
            <a:ext cx="419100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endParaRPr lang="nl-BE" dirty="0" smtClean="0"/>
          </a:p>
          <a:p>
            <a:r>
              <a:rPr lang="nl-BE" dirty="0" smtClean="0"/>
              <a:t>Gebruik</a:t>
            </a:r>
            <a:r>
              <a:rPr lang="nl-BE" baseline="0" dirty="0" smtClean="0"/>
              <a:t> deze slide enkel om een nieuw hoofdstuk aan te duiden.</a:t>
            </a:r>
          </a:p>
          <a:p>
            <a:endParaRPr lang="nl-BE" baseline="0" dirty="0" smtClean="0"/>
          </a:p>
          <a:p>
            <a:r>
              <a:rPr lang="nl-BE" baseline="0" dirty="0" smtClean="0"/>
              <a:t>Plaats GEEN logo op deze slide.</a:t>
            </a:r>
          </a:p>
          <a:p>
            <a:endParaRPr lang="nl-BE" baseline="0" dirty="0" smtClean="0"/>
          </a:p>
          <a:p>
            <a:r>
              <a:rPr lang="nl-BE" baseline="0" dirty="0" smtClean="0"/>
              <a:t>Maak je keuze om al dan niet een foto te gebruiken in de daarvoor bestemde hoofdstuk-templates.</a:t>
            </a:r>
          </a:p>
          <a:p>
            <a:endParaRPr lang="nl-BE" baseline="0" dirty="0" smtClean="0"/>
          </a:p>
          <a:p>
            <a:r>
              <a:rPr lang="nl-BE" baseline="0" dirty="0" smtClean="0"/>
              <a:t>Typ op de plaats van # het correcte hoofdstuknummer (1, 2, 3…).</a:t>
            </a:r>
          </a:p>
        </p:txBody>
      </p:sp>
      <p:sp>
        <p:nvSpPr>
          <p:cNvPr id="7" name="Freeform 9"/>
          <p:cNvSpPr>
            <a:spLocks noChangeAspect="1"/>
          </p:cNvSpPr>
          <p:nvPr/>
        </p:nvSpPr>
        <p:spPr bwMode="auto">
          <a:xfrm>
            <a:off x="7212807" y="2938463"/>
            <a:ext cx="1147762" cy="2654300"/>
          </a:xfrm>
          <a:custGeom>
            <a:avLst/>
            <a:gdLst>
              <a:gd name="T0" fmla="*/ 52 w 101"/>
              <a:gd name="T1" fmla="*/ 235 h 235"/>
              <a:gd name="T2" fmla="*/ 49 w 101"/>
              <a:gd name="T3" fmla="*/ 232 h 235"/>
              <a:gd name="T4" fmla="*/ 50 w 101"/>
              <a:gd name="T5" fmla="*/ 138 h 235"/>
              <a:gd name="T6" fmla="*/ 50 w 101"/>
              <a:gd name="T7" fmla="*/ 56 h 235"/>
              <a:gd name="T8" fmla="*/ 3 w 101"/>
              <a:gd name="T9" fmla="*/ 82 h 235"/>
              <a:gd name="T10" fmla="*/ 0 w 101"/>
              <a:gd name="T11" fmla="*/ 80 h 235"/>
              <a:gd name="T12" fmla="*/ 0 w 101"/>
              <a:gd name="T13" fmla="*/ 47 h 235"/>
              <a:gd name="T14" fmla="*/ 3 w 101"/>
              <a:gd name="T15" fmla="*/ 43 h 235"/>
              <a:gd name="T16" fmla="*/ 52 w 101"/>
              <a:gd name="T17" fmla="*/ 2 h 235"/>
              <a:gd name="T18" fmla="*/ 56 w 101"/>
              <a:gd name="T19" fmla="*/ 0 h 235"/>
              <a:gd name="T20" fmla="*/ 98 w 101"/>
              <a:gd name="T21" fmla="*/ 0 h 235"/>
              <a:gd name="T22" fmla="*/ 101 w 101"/>
              <a:gd name="T23" fmla="*/ 3 h 235"/>
              <a:gd name="T24" fmla="*/ 100 w 101"/>
              <a:gd name="T25" fmla="*/ 120 h 235"/>
              <a:gd name="T26" fmla="*/ 101 w 101"/>
              <a:gd name="T27" fmla="*/ 232 h 235"/>
              <a:gd name="T28" fmla="*/ 98 w 101"/>
              <a:gd name="T29" fmla="*/ 235 h 235"/>
              <a:gd name="T30" fmla="*/ 52 w 101"/>
              <a:gd name="T31"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35">
                <a:moveTo>
                  <a:pt x="52" y="235"/>
                </a:moveTo>
                <a:cubicBezTo>
                  <a:pt x="51" y="235"/>
                  <a:pt x="49" y="233"/>
                  <a:pt x="49" y="232"/>
                </a:cubicBezTo>
                <a:cubicBezTo>
                  <a:pt x="50" y="138"/>
                  <a:pt x="50" y="138"/>
                  <a:pt x="50" y="138"/>
                </a:cubicBezTo>
                <a:cubicBezTo>
                  <a:pt x="50" y="56"/>
                  <a:pt x="50" y="56"/>
                  <a:pt x="50" y="56"/>
                </a:cubicBezTo>
                <a:cubicBezTo>
                  <a:pt x="37" y="68"/>
                  <a:pt x="21" y="76"/>
                  <a:pt x="3" y="82"/>
                </a:cubicBezTo>
                <a:cubicBezTo>
                  <a:pt x="1" y="83"/>
                  <a:pt x="0" y="82"/>
                  <a:pt x="0" y="80"/>
                </a:cubicBezTo>
                <a:cubicBezTo>
                  <a:pt x="0" y="47"/>
                  <a:pt x="0" y="47"/>
                  <a:pt x="0" y="47"/>
                </a:cubicBezTo>
                <a:cubicBezTo>
                  <a:pt x="0" y="45"/>
                  <a:pt x="1" y="44"/>
                  <a:pt x="3" y="43"/>
                </a:cubicBezTo>
                <a:cubicBezTo>
                  <a:pt x="25" y="35"/>
                  <a:pt x="42" y="21"/>
                  <a:pt x="52" y="2"/>
                </a:cubicBezTo>
                <a:cubicBezTo>
                  <a:pt x="52" y="1"/>
                  <a:pt x="54" y="0"/>
                  <a:pt x="56" y="0"/>
                </a:cubicBezTo>
                <a:cubicBezTo>
                  <a:pt x="98" y="0"/>
                  <a:pt x="98" y="0"/>
                  <a:pt x="98" y="0"/>
                </a:cubicBezTo>
                <a:cubicBezTo>
                  <a:pt x="100" y="0"/>
                  <a:pt x="101" y="1"/>
                  <a:pt x="101" y="3"/>
                </a:cubicBezTo>
                <a:cubicBezTo>
                  <a:pt x="100" y="120"/>
                  <a:pt x="100" y="120"/>
                  <a:pt x="100" y="120"/>
                </a:cubicBezTo>
                <a:cubicBezTo>
                  <a:pt x="101" y="232"/>
                  <a:pt x="101" y="232"/>
                  <a:pt x="101" y="232"/>
                </a:cubicBezTo>
                <a:cubicBezTo>
                  <a:pt x="101" y="233"/>
                  <a:pt x="100" y="235"/>
                  <a:pt x="98" y="235"/>
                </a:cubicBezTo>
                <a:lnTo>
                  <a:pt x="52" y="2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BE"/>
          </a:p>
        </p:txBody>
      </p:sp>
      <p:sp>
        <p:nvSpPr>
          <p:cNvPr id="12" name="Text Placeholder 11"/>
          <p:cNvSpPr>
            <a:spLocks noGrp="1"/>
          </p:cNvSpPr>
          <p:nvPr>
            <p:ph type="body" sz="quarter" idx="10" hasCustomPrompt="1"/>
          </p:nvPr>
        </p:nvSpPr>
        <p:spPr>
          <a:xfrm>
            <a:off x="5029200" y="1461600"/>
            <a:ext cx="5760000" cy="5760000"/>
          </a:xfrm>
          <a:custGeom>
            <a:avLst/>
            <a:gdLst>
              <a:gd name="connsiteX0" fmla="*/ 0 w 5760000"/>
              <a:gd name="connsiteY0" fmla="*/ 0 h 5760000"/>
              <a:gd name="connsiteX1" fmla="*/ 2880000 w 5760000"/>
              <a:gd name="connsiteY1" fmla="*/ 0 h 5760000"/>
              <a:gd name="connsiteX2" fmla="*/ 5760000 w 5760000"/>
              <a:gd name="connsiteY2" fmla="*/ 2880000 h 5760000"/>
              <a:gd name="connsiteX3" fmla="*/ 2880000 w 5760000"/>
              <a:gd name="connsiteY3" fmla="*/ 5760000 h 5760000"/>
              <a:gd name="connsiteX4" fmla="*/ 0 w 5760000"/>
              <a:gd name="connsiteY4" fmla="*/ 2880000 h 57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0" h="5760000">
                <a:moveTo>
                  <a:pt x="0" y="0"/>
                </a:moveTo>
                <a:lnTo>
                  <a:pt x="2880000" y="0"/>
                </a:lnTo>
                <a:cubicBezTo>
                  <a:pt x="4470580" y="0"/>
                  <a:pt x="5760000" y="1289420"/>
                  <a:pt x="5760000" y="2880000"/>
                </a:cubicBezTo>
                <a:cubicBezTo>
                  <a:pt x="5760000" y="4470580"/>
                  <a:pt x="4470580" y="5760000"/>
                  <a:pt x="2880000" y="5760000"/>
                </a:cubicBezTo>
                <a:cubicBezTo>
                  <a:pt x="1289420" y="5760000"/>
                  <a:pt x="0" y="4470580"/>
                  <a:pt x="0" y="2880000"/>
                </a:cubicBezTo>
                <a:close/>
              </a:path>
            </a:pathLst>
          </a:custGeom>
          <a:solidFill>
            <a:schemeClr val="bg2"/>
          </a:solidFill>
        </p:spPr>
        <p:txBody>
          <a:bodyPr wrap="square" tIns="360000" anchor="ctr">
            <a:noAutofit/>
          </a:bodyPr>
          <a:lstStyle>
            <a:lvl1pPr algn="ctr">
              <a:defRPr sz="30000" b="1">
                <a:solidFill>
                  <a:srgbClr val="FFFFFF"/>
                </a:solidFill>
                <a:latin typeface="+mj-lt"/>
              </a:defRPr>
            </a:lvl1pPr>
          </a:lstStyle>
          <a:p>
            <a:pPr lvl="0"/>
            <a:r>
              <a:rPr lang="nl-BE" dirty="0" smtClean="0"/>
              <a:t>#</a:t>
            </a:r>
            <a:endParaRPr lang="nl-BE" dirty="0"/>
          </a:p>
        </p:txBody>
      </p:sp>
    </p:spTree>
    <p:extLst>
      <p:ext uri="{BB962C8B-B14F-4D97-AF65-F5344CB8AC3E}">
        <p14:creationId xmlns:p14="http://schemas.microsoft.com/office/powerpoint/2010/main" val="278662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oofdstuk slide met FOTO 0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solidFill>
            <a:schemeClr val="bg1"/>
          </a:solidFill>
        </p:spPr>
        <p:txBody>
          <a:bodyPr tIns="1080000">
            <a:noAutofit/>
          </a:bodyPr>
          <a:lstStyle>
            <a:lvl1pPr algn="ctr">
              <a:defRPr cap="all" baseline="0"/>
            </a:lvl1pPr>
          </a:lstStyle>
          <a:p>
            <a:endParaRPr lang="nl-BE" dirty="0"/>
          </a:p>
        </p:txBody>
      </p:sp>
      <p:sp>
        <p:nvSpPr>
          <p:cNvPr id="7" name="Freeform 9"/>
          <p:cNvSpPr>
            <a:spLocks noChangeAspect="1"/>
          </p:cNvSpPr>
          <p:nvPr/>
        </p:nvSpPr>
        <p:spPr bwMode="auto">
          <a:xfrm>
            <a:off x="9775815" y="3221586"/>
            <a:ext cx="806370" cy="1864800"/>
          </a:xfrm>
          <a:custGeom>
            <a:avLst/>
            <a:gdLst>
              <a:gd name="T0" fmla="*/ 52 w 101"/>
              <a:gd name="T1" fmla="*/ 235 h 235"/>
              <a:gd name="T2" fmla="*/ 49 w 101"/>
              <a:gd name="T3" fmla="*/ 232 h 235"/>
              <a:gd name="T4" fmla="*/ 50 w 101"/>
              <a:gd name="T5" fmla="*/ 138 h 235"/>
              <a:gd name="T6" fmla="*/ 50 w 101"/>
              <a:gd name="T7" fmla="*/ 56 h 235"/>
              <a:gd name="T8" fmla="*/ 3 w 101"/>
              <a:gd name="T9" fmla="*/ 82 h 235"/>
              <a:gd name="T10" fmla="*/ 0 w 101"/>
              <a:gd name="T11" fmla="*/ 80 h 235"/>
              <a:gd name="T12" fmla="*/ 0 w 101"/>
              <a:gd name="T13" fmla="*/ 47 h 235"/>
              <a:gd name="T14" fmla="*/ 3 w 101"/>
              <a:gd name="T15" fmla="*/ 43 h 235"/>
              <a:gd name="T16" fmla="*/ 52 w 101"/>
              <a:gd name="T17" fmla="*/ 2 h 235"/>
              <a:gd name="T18" fmla="*/ 56 w 101"/>
              <a:gd name="T19" fmla="*/ 0 h 235"/>
              <a:gd name="T20" fmla="*/ 98 w 101"/>
              <a:gd name="T21" fmla="*/ 0 h 235"/>
              <a:gd name="T22" fmla="*/ 101 w 101"/>
              <a:gd name="T23" fmla="*/ 3 h 235"/>
              <a:gd name="T24" fmla="*/ 100 w 101"/>
              <a:gd name="T25" fmla="*/ 120 h 235"/>
              <a:gd name="T26" fmla="*/ 101 w 101"/>
              <a:gd name="T27" fmla="*/ 232 h 235"/>
              <a:gd name="T28" fmla="*/ 98 w 101"/>
              <a:gd name="T29" fmla="*/ 235 h 235"/>
              <a:gd name="T30" fmla="*/ 52 w 101"/>
              <a:gd name="T31"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35">
                <a:moveTo>
                  <a:pt x="52" y="235"/>
                </a:moveTo>
                <a:cubicBezTo>
                  <a:pt x="51" y="235"/>
                  <a:pt x="49" y="233"/>
                  <a:pt x="49" y="232"/>
                </a:cubicBezTo>
                <a:cubicBezTo>
                  <a:pt x="50" y="138"/>
                  <a:pt x="50" y="138"/>
                  <a:pt x="50" y="138"/>
                </a:cubicBezTo>
                <a:cubicBezTo>
                  <a:pt x="50" y="56"/>
                  <a:pt x="50" y="56"/>
                  <a:pt x="50" y="56"/>
                </a:cubicBezTo>
                <a:cubicBezTo>
                  <a:pt x="37" y="68"/>
                  <a:pt x="21" y="76"/>
                  <a:pt x="3" y="82"/>
                </a:cubicBezTo>
                <a:cubicBezTo>
                  <a:pt x="1" y="83"/>
                  <a:pt x="0" y="82"/>
                  <a:pt x="0" y="80"/>
                </a:cubicBezTo>
                <a:cubicBezTo>
                  <a:pt x="0" y="47"/>
                  <a:pt x="0" y="47"/>
                  <a:pt x="0" y="47"/>
                </a:cubicBezTo>
                <a:cubicBezTo>
                  <a:pt x="0" y="45"/>
                  <a:pt x="1" y="44"/>
                  <a:pt x="3" y="43"/>
                </a:cubicBezTo>
                <a:cubicBezTo>
                  <a:pt x="25" y="35"/>
                  <a:pt x="42" y="21"/>
                  <a:pt x="52" y="2"/>
                </a:cubicBezTo>
                <a:cubicBezTo>
                  <a:pt x="52" y="1"/>
                  <a:pt x="54" y="0"/>
                  <a:pt x="56" y="0"/>
                </a:cubicBezTo>
                <a:cubicBezTo>
                  <a:pt x="98" y="0"/>
                  <a:pt x="98" y="0"/>
                  <a:pt x="98" y="0"/>
                </a:cubicBezTo>
                <a:cubicBezTo>
                  <a:pt x="100" y="0"/>
                  <a:pt x="101" y="1"/>
                  <a:pt x="101" y="3"/>
                </a:cubicBezTo>
                <a:cubicBezTo>
                  <a:pt x="100" y="120"/>
                  <a:pt x="100" y="120"/>
                  <a:pt x="100" y="120"/>
                </a:cubicBezTo>
                <a:cubicBezTo>
                  <a:pt x="101" y="232"/>
                  <a:pt x="101" y="232"/>
                  <a:pt x="101" y="232"/>
                </a:cubicBezTo>
                <a:cubicBezTo>
                  <a:pt x="101" y="233"/>
                  <a:pt x="100" y="235"/>
                  <a:pt x="98" y="235"/>
                </a:cubicBezTo>
                <a:lnTo>
                  <a:pt x="52" y="2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BE" dirty="0"/>
          </a:p>
        </p:txBody>
      </p:sp>
      <p:sp>
        <p:nvSpPr>
          <p:cNvPr id="3" name="Text Placeholder 2"/>
          <p:cNvSpPr>
            <a:spLocks noGrp="1"/>
          </p:cNvSpPr>
          <p:nvPr>
            <p:ph type="body" idx="1" hasCustomPrompt="1"/>
          </p:nvPr>
        </p:nvSpPr>
        <p:spPr>
          <a:xfrm>
            <a:off x="360000" y="5103450"/>
            <a:ext cx="10515600" cy="249299"/>
          </a:xfrm>
        </p:spPr>
        <p:txBody>
          <a:bodyPr/>
          <a:lstStyle>
            <a:lvl1pPr marL="0" indent="0">
              <a:buNone/>
              <a:defRPr sz="18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Subtitel</a:t>
            </a:r>
            <a:r>
              <a:rPr lang="en-US" dirty="0" smtClean="0"/>
              <a:t> of </a:t>
            </a:r>
            <a:r>
              <a:rPr lang="en-US" dirty="0" err="1" smtClean="0"/>
              <a:t>deelnummering</a:t>
            </a:r>
            <a:endParaRPr lang="en-US" dirty="0" smtClean="0"/>
          </a:p>
        </p:txBody>
      </p:sp>
      <p:sp>
        <p:nvSpPr>
          <p:cNvPr id="9" name="Title 8"/>
          <p:cNvSpPr>
            <a:spLocks noGrp="1"/>
          </p:cNvSpPr>
          <p:nvPr>
            <p:ph type="title"/>
          </p:nvPr>
        </p:nvSpPr>
        <p:spPr>
          <a:xfrm>
            <a:off x="360000" y="5463450"/>
            <a:ext cx="10515600" cy="517065"/>
          </a:xfrm>
        </p:spPr>
        <p:txBody>
          <a:bodyPr/>
          <a:lstStyle>
            <a:lvl1pPr>
              <a:defRPr>
                <a:solidFill>
                  <a:srgbClr val="FFFFFF"/>
                </a:solidFill>
              </a:defRPr>
            </a:lvl1pPr>
          </a:lstStyle>
          <a:p>
            <a:r>
              <a:rPr lang="en-US" dirty="0" smtClean="0"/>
              <a:t>Click to edit Master title style</a:t>
            </a:r>
            <a:endParaRPr lang="nl-BE" dirty="0"/>
          </a:p>
        </p:txBody>
      </p:sp>
      <p:sp>
        <p:nvSpPr>
          <p:cNvPr id="12" name="Text Placeholder 11"/>
          <p:cNvSpPr>
            <a:spLocks noGrp="1"/>
          </p:cNvSpPr>
          <p:nvPr>
            <p:ph type="body" sz="quarter" idx="11" hasCustomPrompt="1"/>
          </p:nvPr>
        </p:nvSpPr>
        <p:spPr>
          <a:xfrm>
            <a:off x="8247600" y="2003096"/>
            <a:ext cx="4320000" cy="4320000"/>
          </a:xfrm>
          <a:custGeom>
            <a:avLst/>
            <a:gdLst>
              <a:gd name="connsiteX0" fmla="*/ 2160000 w 4320000"/>
              <a:gd name="connsiteY0" fmla="*/ 0 h 4320000"/>
              <a:gd name="connsiteX1" fmla="*/ 4320000 w 4320000"/>
              <a:gd name="connsiteY1" fmla="*/ 2160000 h 4320000"/>
              <a:gd name="connsiteX2" fmla="*/ 2160000 w 4320000"/>
              <a:gd name="connsiteY2" fmla="*/ 4320000 h 4320000"/>
              <a:gd name="connsiteX3" fmla="*/ 0 w 4320000"/>
              <a:gd name="connsiteY3" fmla="*/ 4320000 h 4320000"/>
              <a:gd name="connsiteX4" fmla="*/ 0 w 4320000"/>
              <a:gd name="connsiteY4" fmla="*/ 2160000 h 4320000"/>
              <a:gd name="connsiteX5" fmla="*/ 2160000 w 4320000"/>
              <a:gd name="connsiteY5" fmla="*/ 0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0000" h="4320000">
                <a:moveTo>
                  <a:pt x="2160000" y="0"/>
                </a:moveTo>
                <a:cubicBezTo>
                  <a:pt x="3352935" y="0"/>
                  <a:pt x="4320000" y="967065"/>
                  <a:pt x="4320000" y="2160000"/>
                </a:cubicBezTo>
                <a:cubicBezTo>
                  <a:pt x="4320000" y="3352935"/>
                  <a:pt x="3352935" y="4320000"/>
                  <a:pt x="2160000" y="4320000"/>
                </a:cubicBezTo>
                <a:lnTo>
                  <a:pt x="0" y="4320000"/>
                </a:lnTo>
                <a:lnTo>
                  <a:pt x="0" y="2160000"/>
                </a:lnTo>
                <a:cubicBezTo>
                  <a:pt x="0" y="967065"/>
                  <a:pt x="967065" y="0"/>
                  <a:pt x="2160000" y="0"/>
                </a:cubicBezTo>
                <a:close/>
              </a:path>
            </a:pathLst>
          </a:custGeom>
          <a:solidFill>
            <a:schemeClr val="bg2"/>
          </a:solidFill>
        </p:spPr>
        <p:txBody>
          <a:bodyPr wrap="square" tIns="360000" anchor="ctr">
            <a:noAutofit/>
          </a:bodyPr>
          <a:lstStyle>
            <a:lvl1pPr algn="ctr">
              <a:defRPr sz="20000" b="1">
                <a:solidFill>
                  <a:srgbClr val="FFFFFF"/>
                </a:solidFill>
                <a:latin typeface="+mj-lt"/>
              </a:defRPr>
            </a:lvl1pPr>
            <a:lvl2pPr algn="ctr">
              <a:defRPr/>
            </a:lvl2pPr>
            <a:lvl3pPr algn="ctr">
              <a:defRPr/>
            </a:lvl3pPr>
            <a:lvl4pPr algn="ctr">
              <a:defRPr/>
            </a:lvl4pPr>
            <a:lvl5pPr algn="ctr">
              <a:defRPr/>
            </a:lvl5pPr>
          </a:lstStyle>
          <a:p>
            <a:pPr lvl="0"/>
            <a:r>
              <a:rPr lang="nl-BE" dirty="0" smtClean="0"/>
              <a:t>#</a:t>
            </a:r>
            <a:endParaRPr lang="nl-BE" dirty="0"/>
          </a:p>
        </p:txBody>
      </p:sp>
    </p:spTree>
    <p:extLst>
      <p:ext uri="{BB962C8B-B14F-4D97-AF65-F5344CB8AC3E}">
        <p14:creationId xmlns:p14="http://schemas.microsoft.com/office/powerpoint/2010/main" val="206791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oofdstuk slide met FOTO 0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solidFill>
            <a:schemeClr val="bg1"/>
          </a:solidFill>
        </p:spPr>
        <p:txBody>
          <a:bodyPr tIns="1080000">
            <a:noAutofit/>
          </a:bodyPr>
          <a:lstStyle>
            <a:lvl1pPr algn="ctr">
              <a:defRPr cap="all" baseline="0"/>
            </a:lvl1pPr>
          </a:lstStyle>
          <a:p>
            <a:endParaRPr lang="nl-BE"/>
          </a:p>
        </p:txBody>
      </p:sp>
      <p:sp>
        <p:nvSpPr>
          <p:cNvPr id="2" name="Teardrop 1"/>
          <p:cNvSpPr/>
          <p:nvPr/>
        </p:nvSpPr>
        <p:spPr>
          <a:xfrm flipV="1">
            <a:off x="-360000" y="1364400"/>
            <a:ext cx="4680000" cy="4680000"/>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xt Placeholder 2"/>
          <p:cNvSpPr>
            <a:spLocks noGrp="1"/>
          </p:cNvSpPr>
          <p:nvPr>
            <p:ph type="body" idx="1" hasCustomPrompt="1"/>
          </p:nvPr>
        </p:nvSpPr>
        <p:spPr>
          <a:xfrm>
            <a:off x="360000" y="3240000"/>
            <a:ext cx="3600000" cy="249299"/>
          </a:xfrm>
        </p:spPr>
        <p:txBody>
          <a:bodyPr/>
          <a:lstStyle>
            <a:lvl1pPr marL="0" indent="0">
              <a:buNone/>
              <a:defRPr sz="18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Subtitel</a:t>
            </a:r>
            <a:r>
              <a:rPr lang="en-US" dirty="0" smtClean="0"/>
              <a:t> of </a:t>
            </a:r>
            <a:r>
              <a:rPr lang="en-US" dirty="0" err="1" smtClean="0"/>
              <a:t>deelnummering</a:t>
            </a:r>
            <a:endParaRPr lang="en-US" dirty="0" smtClean="0"/>
          </a:p>
        </p:txBody>
      </p:sp>
      <p:sp>
        <p:nvSpPr>
          <p:cNvPr id="9" name="Title 8"/>
          <p:cNvSpPr>
            <a:spLocks noGrp="1"/>
          </p:cNvSpPr>
          <p:nvPr>
            <p:ph type="title"/>
          </p:nvPr>
        </p:nvSpPr>
        <p:spPr>
          <a:xfrm>
            <a:off x="360000" y="3600000"/>
            <a:ext cx="3600000" cy="517065"/>
          </a:xfrm>
        </p:spPr>
        <p:txBody>
          <a:bodyPr/>
          <a:lstStyle/>
          <a:p>
            <a:r>
              <a:rPr lang="en-US" dirty="0" smtClean="0"/>
              <a:t>Click to edit Master title style</a:t>
            </a:r>
            <a:endParaRPr lang="nl-BE" dirty="0"/>
          </a:p>
        </p:txBody>
      </p:sp>
      <p:sp>
        <p:nvSpPr>
          <p:cNvPr id="6" name="TextBox 5"/>
          <p:cNvSpPr txBox="1"/>
          <p:nvPr/>
        </p:nvSpPr>
        <p:spPr>
          <a:xfrm>
            <a:off x="12458700" y="190500"/>
            <a:ext cx="41910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endParaRPr lang="nl-BE" dirty="0" smtClean="0"/>
          </a:p>
          <a:p>
            <a:r>
              <a:rPr lang="nl-BE" dirty="0" smtClean="0"/>
              <a:t>Gebruik</a:t>
            </a:r>
            <a:r>
              <a:rPr lang="nl-BE" baseline="0" dirty="0" smtClean="0"/>
              <a:t> deze slide enkel om een nieuw hoofdstuk aan te duiden.</a:t>
            </a:r>
          </a:p>
          <a:p>
            <a:endParaRPr lang="nl-BE" baseline="0" dirty="0" smtClean="0"/>
          </a:p>
          <a:p>
            <a:r>
              <a:rPr lang="nl-BE" baseline="0" dirty="0" smtClean="0"/>
              <a:t>Plaats GEEN logo op deze slide.</a:t>
            </a:r>
          </a:p>
          <a:p>
            <a:endParaRPr lang="nl-BE" baseline="0" dirty="0" smtClean="0"/>
          </a:p>
          <a:p>
            <a:r>
              <a:rPr lang="nl-BE" baseline="0" dirty="0" smtClean="0"/>
              <a:t>Maak je keuze om al dan niet een foto te gebruiken in de daarvoor bestemde hoofdstuk-templates.</a:t>
            </a:r>
          </a:p>
        </p:txBody>
      </p:sp>
    </p:spTree>
    <p:extLst>
      <p:ext uri="{BB962C8B-B14F-4D97-AF65-F5344CB8AC3E}">
        <p14:creationId xmlns:p14="http://schemas.microsoft.com/office/powerpoint/2010/main" val="3271365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oofdstuk slide GROENE KLEUR">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60000" y="360000"/>
            <a:ext cx="7200000" cy="249299"/>
          </a:xfrm>
        </p:spPr>
        <p:txBody>
          <a:bodyPr/>
          <a:lstStyle>
            <a:lvl1pPr marL="0" indent="0">
              <a:buNone/>
              <a:defRPr sz="18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Subtitel</a:t>
            </a:r>
            <a:r>
              <a:rPr lang="en-US" dirty="0" smtClean="0"/>
              <a:t> of </a:t>
            </a:r>
            <a:r>
              <a:rPr lang="en-US" dirty="0" err="1" smtClean="0"/>
              <a:t>deelnummering</a:t>
            </a:r>
            <a:endParaRPr lang="en-US" dirty="0" smtClean="0"/>
          </a:p>
        </p:txBody>
      </p:sp>
      <p:sp>
        <p:nvSpPr>
          <p:cNvPr id="9" name="Title 8"/>
          <p:cNvSpPr>
            <a:spLocks noGrp="1"/>
          </p:cNvSpPr>
          <p:nvPr>
            <p:ph type="title"/>
          </p:nvPr>
        </p:nvSpPr>
        <p:spPr>
          <a:xfrm>
            <a:off x="360000" y="720000"/>
            <a:ext cx="7200000" cy="517065"/>
          </a:xfrm>
        </p:spPr>
        <p:txBody>
          <a:bodyPr/>
          <a:lstStyle/>
          <a:p>
            <a:r>
              <a:rPr lang="en-US" dirty="0" smtClean="0"/>
              <a:t>Click to edit Master title style</a:t>
            </a:r>
            <a:endParaRPr lang="nl-BE" dirty="0"/>
          </a:p>
        </p:txBody>
      </p:sp>
      <p:sp>
        <p:nvSpPr>
          <p:cNvPr id="4" name="Picture Placeholder 3"/>
          <p:cNvSpPr>
            <a:spLocks noGrp="1"/>
          </p:cNvSpPr>
          <p:nvPr>
            <p:ph type="pic" sz="quarter" idx="10"/>
          </p:nvPr>
        </p:nvSpPr>
        <p:spPr>
          <a:xfrm>
            <a:off x="5400000" y="1080000"/>
            <a:ext cx="6480000" cy="6480000"/>
          </a:xfrm>
          <a:prstGeom prst="teardrop">
            <a:avLst/>
          </a:prstGeom>
          <a:solidFill>
            <a:schemeClr val="bg1"/>
          </a:solidFill>
          <a:ln>
            <a:noFill/>
          </a:ln>
        </p:spPr>
        <p:txBody>
          <a:bodyPr tIns="1080000">
            <a:noAutofit/>
          </a:bodyPr>
          <a:lstStyle>
            <a:lvl1pPr algn="ctr">
              <a:defRPr cap="all" baseline="0"/>
            </a:lvl1pPr>
          </a:lstStyle>
          <a:p>
            <a:endParaRPr lang="nl-BE" dirty="0"/>
          </a:p>
        </p:txBody>
      </p:sp>
      <p:sp>
        <p:nvSpPr>
          <p:cNvPr id="5" name="TextBox 4"/>
          <p:cNvSpPr txBox="1"/>
          <p:nvPr/>
        </p:nvSpPr>
        <p:spPr>
          <a:xfrm>
            <a:off x="12458700" y="190500"/>
            <a:ext cx="41910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endParaRPr lang="nl-BE" dirty="0" smtClean="0"/>
          </a:p>
          <a:p>
            <a:r>
              <a:rPr lang="nl-BE" dirty="0" smtClean="0"/>
              <a:t>Gebruik</a:t>
            </a:r>
            <a:r>
              <a:rPr lang="nl-BE" baseline="0" dirty="0" smtClean="0"/>
              <a:t> deze slide enkel om een nieuw hoofdstuk aan te duiden.</a:t>
            </a:r>
          </a:p>
          <a:p>
            <a:endParaRPr lang="nl-BE" baseline="0" dirty="0" smtClean="0"/>
          </a:p>
          <a:p>
            <a:r>
              <a:rPr lang="nl-BE" baseline="0" dirty="0" smtClean="0"/>
              <a:t>Plaats GEEN logo op deze slide.</a:t>
            </a:r>
          </a:p>
          <a:p>
            <a:endParaRPr lang="nl-BE" baseline="0" dirty="0" smtClean="0"/>
          </a:p>
          <a:p>
            <a:r>
              <a:rPr lang="nl-BE" baseline="0" dirty="0" smtClean="0"/>
              <a:t>Maak je keuze om al dan niet een foto te gebruiken in de daarvoor bestemde hoofdstuk-templates.</a:t>
            </a:r>
          </a:p>
        </p:txBody>
      </p:sp>
    </p:spTree>
    <p:extLst>
      <p:ext uri="{BB962C8B-B14F-4D97-AF65-F5344CB8AC3E}">
        <p14:creationId xmlns:p14="http://schemas.microsoft.com/office/powerpoint/2010/main" val="228697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met inhou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Box 3"/>
          <p:cNvSpPr txBox="1"/>
          <p:nvPr/>
        </p:nvSpPr>
        <p:spPr>
          <a:xfrm>
            <a:off x="12458700" y="190500"/>
            <a:ext cx="419100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endParaRPr lang="nl-BE" dirty="0" smtClean="0"/>
          </a:p>
          <a:p>
            <a:r>
              <a:rPr lang="nl-BE" dirty="0" smtClean="0"/>
              <a:t>Basis voor inhoudelijke slide, niet </a:t>
            </a:r>
            <a:r>
              <a:rPr lang="nl-BE" dirty="0" err="1" smtClean="0"/>
              <a:t>schermvullend</a:t>
            </a:r>
            <a:r>
              <a:rPr lang="nl-BE" dirty="0" smtClean="0"/>
              <a:t>.</a:t>
            </a:r>
          </a:p>
          <a:p>
            <a:endParaRPr lang="nl-BE" dirty="0" smtClean="0"/>
          </a:p>
          <a:p>
            <a:r>
              <a:rPr lang="nl-BE" dirty="0" smtClean="0"/>
              <a:t>Geschikt</a:t>
            </a:r>
            <a:r>
              <a:rPr lang="nl-BE" baseline="0" dirty="0" smtClean="0"/>
              <a:t> voor ‘korte’ titels op 1 regel.</a:t>
            </a:r>
            <a:endParaRPr lang="nl-BE" dirty="0" smtClean="0"/>
          </a:p>
          <a:p>
            <a:endParaRPr lang="nl-BE" dirty="0" smtClean="0"/>
          </a:p>
          <a:p>
            <a:r>
              <a:rPr lang="nl-BE" dirty="0" smtClean="0"/>
              <a:t>De inhoud komt op 3/4 van</a:t>
            </a:r>
            <a:r>
              <a:rPr lang="nl-BE" baseline="0" dirty="0" smtClean="0"/>
              <a:t> de breedte, om ruimte te creëren voor een element ernaast:</a:t>
            </a:r>
          </a:p>
          <a:p>
            <a:r>
              <a:rPr lang="nl-BE" baseline="0" dirty="0" smtClean="0"/>
              <a:t>tekst, tabel, foto, grafiek, smart-art en/of video.</a:t>
            </a:r>
          </a:p>
          <a:p>
            <a:endParaRPr lang="nl-BE" baseline="0" dirty="0" smtClean="0"/>
          </a:p>
          <a:p>
            <a:r>
              <a:rPr lang="nl-BE" baseline="0" dirty="0" smtClean="0"/>
              <a:t>Gebruik elementen uit de </a:t>
            </a:r>
            <a:r>
              <a:rPr lang="nl-BE" baseline="0" dirty="0" err="1" smtClean="0"/>
              <a:t>toolbox</a:t>
            </a:r>
            <a:r>
              <a:rPr lang="nl-BE" baseline="0" dirty="0" smtClean="0"/>
              <a:t> om verder aan te vullen en/of de slides levendiger te maken. Gebruik niet te veel elementen tegelijk, hou het functioneel.</a:t>
            </a:r>
            <a:endParaRPr lang="nl-BE" dirty="0" smtClean="0"/>
          </a:p>
        </p:txBody>
      </p:sp>
    </p:spTree>
    <p:extLst>
      <p:ext uri="{BB962C8B-B14F-4D97-AF65-F5344CB8AC3E}">
        <p14:creationId xmlns:p14="http://schemas.microsoft.com/office/powerpoint/2010/main" val="328043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met inhoud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a:xfrm>
            <a:off x="359999" y="1260000"/>
            <a:ext cx="11473200" cy="14634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Tree>
    <p:extLst>
      <p:ext uri="{BB962C8B-B14F-4D97-AF65-F5344CB8AC3E}">
        <p14:creationId xmlns:p14="http://schemas.microsoft.com/office/powerpoint/2010/main" val="176718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P 2 LIJNEN met inhou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8640000" cy="1052596"/>
          </a:xfrm>
        </p:spPr>
        <p:txBody>
          <a:bodyPr/>
          <a:lstStyle>
            <a:lvl1pPr>
              <a:defRPr baseline="0"/>
            </a:lvl1pPr>
          </a:lstStyle>
          <a:p>
            <a:r>
              <a:rPr lang="en-US" dirty="0" err="1" smtClean="0"/>
              <a:t>Deze</a:t>
            </a:r>
            <a:r>
              <a:rPr lang="en-US" dirty="0" smtClean="0"/>
              <a:t> </a:t>
            </a:r>
            <a:r>
              <a:rPr lang="en-US" dirty="0" err="1" smtClean="0"/>
              <a:t>paginatitel</a:t>
            </a:r>
            <a:r>
              <a:rPr lang="en-US" dirty="0" smtClean="0"/>
              <a:t> is </a:t>
            </a:r>
            <a:r>
              <a:rPr lang="en-US" dirty="0" err="1" smtClean="0"/>
              <a:t>geschikt</a:t>
            </a:r>
            <a:r>
              <a:rPr lang="en-US" dirty="0" smtClean="0"/>
              <a:t> </a:t>
            </a:r>
            <a:r>
              <a:rPr lang="en-US" dirty="0" err="1" smtClean="0"/>
              <a:t>voor</a:t>
            </a:r>
            <a:r>
              <a:rPr lang="en-US" dirty="0" smtClean="0"/>
              <a:t> </a:t>
            </a:r>
            <a:r>
              <a:rPr lang="en-US" dirty="0" err="1" smtClean="0"/>
              <a:t>langere</a:t>
            </a:r>
            <a:r>
              <a:rPr lang="en-US" dirty="0" smtClean="0"/>
              <a:t> </a:t>
            </a:r>
            <a:r>
              <a:rPr lang="en-US" dirty="0" err="1" smtClean="0"/>
              <a:t>titels</a:t>
            </a:r>
            <a:r>
              <a:rPr lang="en-US" dirty="0" smtClean="0"/>
              <a:t> op 2 regels</a:t>
            </a:r>
            <a:endParaRPr lang="nl-BE" dirty="0"/>
          </a:p>
        </p:txBody>
      </p:sp>
      <p:sp>
        <p:nvSpPr>
          <p:cNvPr id="3" name="Content Placeholder 2"/>
          <p:cNvSpPr>
            <a:spLocks noGrp="1"/>
          </p:cNvSpPr>
          <p:nvPr>
            <p:ph idx="1"/>
          </p:nvPr>
        </p:nvSpPr>
        <p:spPr>
          <a:xfrm>
            <a:off x="360000" y="1843200"/>
            <a:ext cx="10620000" cy="14634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539644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met inhoud en f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Picture Placeholder 3"/>
          <p:cNvSpPr>
            <a:spLocks noGrp="1"/>
          </p:cNvSpPr>
          <p:nvPr>
            <p:ph type="pic" sz="quarter" idx="11"/>
          </p:nvPr>
        </p:nvSpPr>
        <p:spPr>
          <a:xfrm>
            <a:off x="8215200" y="2106000"/>
            <a:ext cx="4320000" cy="4320000"/>
          </a:xfrm>
          <a:custGeom>
            <a:avLst/>
            <a:gdLst>
              <a:gd name="connsiteX0" fmla="*/ 2880000 w 5760000"/>
              <a:gd name="connsiteY0" fmla="*/ 0 h 5760000"/>
              <a:gd name="connsiteX1" fmla="*/ 5760000 w 5760000"/>
              <a:gd name="connsiteY1" fmla="*/ 2880000 h 5760000"/>
              <a:gd name="connsiteX2" fmla="*/ 2880000 w 5760000"/>
              <a:gd name="connsiteY2" fmla="*/ 5760000 h 5760000"/>
              <a:gd name="connsiteX3" fmla="*/ 0 w 5760000"/>
              <a:gd name="connsiteY3" fmla="*/ 5760000 h 5760000"/>
              <a:gd name="connsiteX4" fmla="*/ 0 w 5760000"/>
              <a:gd name="connsiteY4" fmla="*/ 2880000 h 5760000"/>
              <a:gd name="connsiteX5" fmla="*/ 2880000 w 5760000"/>
              <a:gd name="connsiteY5"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5760000">
                <a:moveTo>
                  <a:pt x="2880000" y="0"/>
                </a:moveTo>
                <a:cubicBezTo>
                  <a:pt x="4470580" y="0"/>
                  <a:pt x="5760000" y="1289420"/>
                  <a:pt x="5760000" y="2880000"/>
                </a:cubicBezTo>
                <a:cubicBezTo>
                  <a:pt x="5760000" y="4470580"/>
                  <a:pt x="4470580" y="5760000"/>
                  <a:pt x="2880000" y="5760000"/>
                </a:cubicBezTo>
                <a:lnTo>
                  <a:pt x="0" y="5760000"/>
                </a:lnTo>
                <a:lnTo>
                  <a:pt x="0" y="2880000"/>
                </a:lnTo>
                <a:cubicBezTo>
                  <a:pt x="0" y="1289420"/>
                  <a:pt x="1289420" y="0"/>
                  <a:pt x="2880000" y="0"/>
                </a:cubicBezTo>
                <a:close/>
              </a:path>
            </a:pathLst>
          </a:custGeom>
        </p:spPr>
        <p:txBody>
          <a:bodyPr wrap="square" tIns="1080000">
            <a:noAutofit/>
          </a:bodyPr>
          <a:lstStyle>
            <a:lvl1pPr algn="ctr">
              <a:defRPr b="0" cap="all" baseline="0"/>
            </a:lvl1pPr>
          </a:lstStyle>
          <a:p>
            <a:endParaRPr lang="nl-BE"/>
          </a:p>
        </p:txBody>
      </p:sp>
    </p:spTree>
    <p:extLst>
      <p:ext uri="{BB962C8B-B14F-4D97-AF65-F5344CB8AC3E}">
        <p14:creationId xmlns:p14="http://schemas.microsoft.com/office/powerpoint/2010/main" val="125191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solidFill>
            <a:schemeClr val="bg1"/>
          </a:solidFill>
        </p:spPr>
        <p:txBody>
          <a:bodyPr tIns="1080000">
            <a:noAutofit/>
          </a:bodyPr>
          <a:lstStyle>
            <a:lvl1pPr marL="0" indent="0" algn="ctr">
              <a:buNone/>
              <a:defRPr cap="all" baseline="0"/>
            </a:lvl1pPr>
          </a:lstStyle>
          <a:p>
            <a:endParaRPr lang="nl-BE" dirty="0"/>
          </a:p>
        </p:txBody>
      </p:sp>
      <p:sp>
        <p:nvSpPr>
          <p:cNvPr id="2" name="Title 1"/>
          <p:cNvSpPr>
            <a:spLocks noGrp="1"/>
          </p:cNvSpPr>
          <p:nvPr>
            <p:ph type="title"/>
          </p:nvPr>
        </p:nvSpPr>
        <p:spPr>
          <a:xfrm>
            <a:off x="360000" y="5445404"/>
            <a:ext cx="4500000" cy="1052596"/>
          </a:xfrm>
        </p:spPr>
        <p:txBody>
          <a:bodyPr anchor="b" anchorCtr="0"/>
          <a:lstStyle>
            <a:lvl1pPr>
              <a:defRPr b="1">
                <a:solidFill>
                  <a:srgbClr val="FFFFFF"/>
                </a:solidFill>
              </a:defRPr>
            </a:lvl1pPr>
          </a:lstStyle>
          <a:p>
            <a:r>
              <a:rPr lang="en-US" dirty="0" smtClean="0"/>
              <a:t>Click to edit Master title style</a:t>
            </a:r>
            <a:endParaRPr lang="nl-BE" dirty="0"/>
          </a:p>
        </p:txBody>
      </p:sp>
      <p:sp>
        <p:nvSpPr>
          <p:cNvPr id="4" name="TextBox 3"/>
          <p:cNvSpPr txBox="1"/>
          <p:nvPr/>
        </p:nvSpPr>
        <p:spPr>
          <a:xfrm>
            <a:off x="12458700" y="190500"/>
            <a:ext cx="419100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endParaRPr lang="nl-BE" dirty="0" smtClean="0"/>
          </a:p>
          <a:p>
            <a:r>
              <a:rPr lang="nl-BE" dirty="0" smtClean="0"/>
              <a:t>Deze slide</a:t>
            </a:r>
            <a:r>
              <a:rPr lang="nl-BE" baseline="0" dirty="0" smtClean="0"/>
              <a:t> is geschikt om </a:t>
            </a:r>
            <a:r>
              <a:rPr lang="nl-BE" baseline="0" dirty="0" err="1" smtClean="0"/>
              <a:t>quotes</a:t>
            </a:r>
            <a:r>
              <a:rPr lang="nl-BE" baseline="0" dirty="0" smtClean="0"/>
              <a:t> te plaatsen op een </a:t>
            </a:r>
            <a:r>
              <a:rPr lang="nl-BE" baseline="0" dirty="0" err="1" smtClean="0"/>
              <a:t>schermvullende</a:t>
            </a:r>
            <a:r>
              <a:rPr lang="nl-BE" baseline="0" dirty="0" smtClean="0"/>
              <a:t> foto.</a:t>
            </a:r>
          </a:p>
          <a:p>
            <a:endParaRPr lang="nl-BE" baseline="0" dirty="0" smtClean="0"/>
          </a:p>
          <a:p>
            <a:r>
              <a:rPr lang="nl-BE" baseline="0" dirty="0" smtClean="0"/>
              <a:t>Het is beter om hier geen extra elementen uit de </a:t>
            </a:r>
            <a:r>
              <a:rPr lang="nl-BE" baseline="0" dirty="0" err="1" smtClean="0"/>
              <a:t>toolbox</a:t>
            </a:r>
            <a:r>
              <a:rPr lang="nl-BE" baseline="0" dirty="0" smtClean="0"/>
              <a:t> toe te voegen.</a:t>
            </a:r>
          </a:p>
          <a:p>
            <a:endParaRPr lang="nl-BE" baseline="0" dirty="0" smtClean="0"/>
          </a:p>
          <a:p>
            <a:r>
              <a:rPr lang="nl-BE" baseline="0" dirty="0" smtClean="0"/>
              <a:t>Let op bij het invoegen of bewerken van een slide dat de aanhalingstekens en het logo op de juiste positie blijven. </a:t>
            </a:r>
          </a:p>
          <a:p>
            <a:r>
              <a:rPr lang="nl-BE" baseline="0" dirty="0" smtClean="0"/>
              <a:t>Kopieer en plak ze indien nodig opnieuw van de masterslide. </a:t>
            </a:r>
          </a:p>
        </p:txBody>
      </p:sp>
      <p:grpSp>
        <p:nvGrpSpPr>
          <p:cNvPr id="5" name="Group 4"/>
          <p:cNvGrpSpPr>
            <a:grpSpLocks noChangeAspect="1"/>
          </p:cNvGrpSpPr>
          <p:nvPr/>
        </p:nvGrpSpPr>
        <p:grpSpPr>
          <a:xfrm>
            <a:off x="360000" y="360000"/>
            <a:ext cx="1440000" cy="1310768"/>
            <a:chOff x="1782570" y="2496727"/>
            <a:chExt cx="619126" cy="563563"/>
          </a:xfrm>
          <a:solidFill>
            <a:schemeClr val="bg2"/>
          </a:solidFill>
        </p:grpSpPr>
        <p:sp>
          <p:nvSpPr>
            <p:cNvPr id="6" name="Freeform 62"/>
            <p:cNvSpPr>
              <a:spLocks/>
            </p:cNvSpPr>
            <p:nvPr/>
          </p:nvSpPr>
          <p:spPr bwMode="auto">
            <a:xfrm>
              <a:off x="1782570" y="2496727"/>
              <a:ext cx="274638" cy="563563"/>
            </a:xfrm>
            <a:custGeom>
              <a:avLst/>
              <a:gdLst>
                <a:gd name="T0" fmla="*/ 0 w 24"/>
                <a:gd name="T1" fmla="*/ 25 h 49"/>
                <a:gd name="T2" fmla="*/ 0 w 24"/>
                <a:gd name="T3" fmla="*/ 49 h 49"/>
                <a:gd name="T4" fmla="*/ 24 w 24"/>
                <a:gd name="T5" fmla="*/ 49 h 49"/>
                <a:gd name="T6" fmla="*/ 24 w 24"/>
                <a:gd name="T7" fmla="*/ 40 h 49"/>
                <a:gd name="T8" fmla="*/ 24 w 24"/>
                <a:gd name="T9" fmla="*/ 25 h 49"/>
                <a:gd name="T10" fmla="*/ 9 w 24"/>
                <a:gd name="T11" fmla="*/ 25 h 49"/>
                <a:gd name="T12" fmla="*/ 24 w 24"/>
                <a:gd name="T13" fmla="*/ 9 h 49"/>
                <a:gd name="T14" fmla="*/ 24 w 24"/>
                <a:gd name="T15" fmla="*/ 0 h 49"/>
                <a:gd name="T16" fmla="*/ 0 w 24"/>
                <a:gd name="T17"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0" y="25"/>
                  </a:moveTo>
                  <a:cubicBezTo>
                    <a:pt x="0" y="49"/>
                    <a:pt x="0" y="49"/>
                    <a:pt x="0" y="49"/>
                  </a:cubicBezTo>
                  <a:cubicBezTo>
                    <a:pt x="24" y="49"/>
                    <a:pt x="24" y="49"/>
                    <a:pt x="24" y="49"/>
                  </a:cubicBezTo>
                  <a:cubicBezTo>
                    <a:pt x="24" y="40"/>
                    <a:pt x="24" y="40"/>
                    <a:pt x="24" y="40"/>
                  </a:cubicBezTo>
                  <a:cubicBezTo>
                    <a:pt x="24" y="25"/>
                    <a:pt x="24" y="25"/>
                    <a:pt x="24" y="25"/>
                  </a:cubicBezTo>
                  <a:cubicBezTo>
                    <a:pt x="9" y="25"/>
                    <a:pt x="9" y="25"/>
                    <a:pt x="9" y="25"/>
                  </a:cubicBezTo>
                  <a:cubicBezTo>
                    <a:pt x="9" y="16"/>
                    <a:pt x="16" y="9"/>
                    <a:pt x="24" y="9"/>
                  </a:cubicBezTo>
                  <a:cubicBezTo>
                    <a:pt x="24" y="0"/>
                    <a:pt x="24" y="0"/>
                    <a:pt x="24" y="0"/>
                  </a:cubicBezTo>
                  <a:cubicBezTo>
                    <a:pt x="11" y="0"/>
                    <a:pt x="0" y="11"/>
                    <a:pt x="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3"/>
            <p:cNvSpPr>
              <a:spLocks/>
            </p:cNvSpPr>
            <p:nvPr/>
          </p:nvSpPr>
          <p:spPr bwMode="auto">
            <a:xfrm>
              <a:off x="2127058" y="2496727"/>
              <a:ext cx="274638" cy="563563"/>
            </a:xfrm>
            <a:custGeom>
              <a:avLst/>
              <a:gdLst>
                <a:gd name="T0" fmla="*/ 24 w 24"/>
                <a:gd name="T1" fmla="*/ 9 h 49"/>
                <a:gd name="T2" fmla="*/ 24 w 24"/>
                <a:gd name="T3" fmla="*/ 0 h 49"/>
                <a:gd name="T4" fmla="*/ 0 w 24"/>
                <a:gd name="T5" fmla="*/ 25 h 49"/>
                <a:gd name="T6" fmla="*/ 0 w 24"/>
                <a:gd name="T7" fmla="*/ 49 h 49"/>
                <a:gd name="T8" fmla="*/ 24 w 24"/>
                <a:gd name="T9" fmla="*/ 49 h 49"/>
                <a:gd name="T10" fmla="*/ 24 w 24"/>
                <a:gd name="T11" fmla="*/ 40 h 49"/>
                <a:gd name="T12" fmla="*/ 24 w 24"/>
                <a:gd name="T13" fmla="*/ 25 h 49"/>
                <a:gd name="T14" fmla="*/ 8 w 24"/>
                <a:gd name="T15" fmla="*/ 25 h 49"/>
                <a:gd name="T16" fmla="*/ 24 w 24"/>
                <a:gd name="T17"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9"/>
                  </a:moveTo>
                  <a:cubicBezTo>
                    <a:pt x="24" y="0"/>
                    <a:pt x="24" y="0"/>
                    <a:pt x="24" y="0"/>
                  </a:cubicBezTo>
                  <a:cubicBezTo>
                    <a:pt x="11" y="0"/>
                    <a:pt x="0" y="11"/>
                    <a:pt x="0" y="25"/>
                  </a:cubicBezTo>
                  <a:cubicBezTo>
                    <a:pt x="0" y="49"/>
                    <a:pt x="0" y="49"/>
                    <a:pt x="0" y="49"/>
                  </a:cubicBezTo>
                  <a:cubicBezTo>
                    <a:pt x="24" y="49"/>
                    <a:pt x="24" y="49"/>
                    <a:pt x="24" y="49"/>
                  </a:cubicBezTo>
                  <a:cubicBezTo>
                    <a:pt x="24" y="40"/>
                    <a:pt x="24" y="40"/>
                    <a:pt x="24" y="40"/>
                  </a:cubicBezTo>
                  <a:cubicBezTo>
                    <a:pt x="24" y="25"/>
                    <a:pt x="24" y="25"/>
                    <a:pt x="24" y="25"/>
                  </a:cubicBezTo>
                  <a:cubicBezTo>
                    <a:pt x="8" y="25"/>
                    <a:pt x="8" y="25"/>
                    <a:pt x="8" y="25"/>
                  </a:cubicBezTo>
                  <a:cubicBezTo>
                    <a:pt x="8" y="16"/>
                    <a:pt x="15" y="9"/>
                    <a:pt x="24"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0400" y="360000"/>
            <a:ext cx="813600" cy="813600"/>
          </a:xfrm>
          <a:prstGeom prst="rect">
            <a:avLst/>
          </a:prstGeom>
        </p:spPr>
      </p:pic>
    </p:spTree>
    <p:extLst>
      <p:ext uri="{BB962C8B-B14F-4D97-AF65-F5344CB8AC3E}">
        <p14:creationId xmlns:p14="http://schemas.microsoft.com/office/powerpoint/2010/main" val="735424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2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02">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6818400" y="561600"/>
            <a:ext cx="5760000" cy="5760000"/>
          </a:xfrm>
          <a:custGeom>
            <a:avLst/>
            <a:gdLst>
              <a:gd name="connsiteX0" fmla="*/ 2880000 w 5760000"/>
              <a:gd name="connsiteY0" fmla="*/ 0 h 5760000"/>
              <a:gd name="connsiteX1" fmla="*/ 5760000 w 5760000"/>
              <a:gd name="connsiteY1" fmla="*/ 2880000 h 5760000"/>
              <a:gd name="connsiteX2" fmla="*/ 2880000 w 5760000"/>
              <a:gd name="connsiteY2" fmla="*/ 5760000 h 5760000"/>
              <a:gd name="connsiteX3" fmla="*/ 0 w 5760000"/>
              <a:gd name="connsiteY3" fmla="*/ 5760000 h 5760000"/>
              <a:gd name="connsiteX4" fmla="*/ 0 w 5760000"/>
              <a:gd name="connsiteY4" fmla="*/ 2880000 h 5760000"/>
              <a:gd name="connsiteX5" fmla="*/ 2880000 w 5760000"/>
              <a:gd name="connsiteY5"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000" h="5760000">
                <a:moveTo>
                  <a:pt x="2880000" y="0"/>
                </a:moveTo>
                <a:cubicBezTo>
                  <a:pt x="4470580" y="0"/>
                  <a:pt x="5760000" y="1289420"/>
                  <a:pt x="5760000" y="2880000"/>
                </a:cubicBezTo>
                <a:cubicBezTo>
                  <a:pt x="5760000" y="4470580"/>
                  <a:pt x="4470580" y="5760000"/>
                  <a:pt x="2880000" y="5760000"/>
                </a:cubicBezTo>
                <a:lnTo>
                  <a:pt x="0" y="5760000"/>
                </a:lnTo>
                <a:lnTo>
                  <a:pt x="0" y="2880000"/>
                </a:lnTo>
                <a:cubicBezTo>
                  <a:pt x="0" y="1289420"/>
                  <a:pt x="1289420" y="0"/>
                  <a:pt x="2880000" y="0"/>
                </a:cubicBezTo>
                <a:close/>
              </a:path>
            </a:pathLst>
          </a:custGeom>
        </p:spPr>
        <p:txBody>
          <a:bodyPr wrap="square" tIns="1080000">
            <a:noAutofit/>
          </a:bodyPr>
          <a:lstStyle>
            <a:lvl1pPr algn="ctr">
              <a:defRPr b="0" cap="all" baseline="0"/>
            </a:lvl1pPr>
          </a:lstStyle>
          <a:p>
            <a:r>
              <a:rPr lang="nl-NL" smtClean="0"/>
              <a:t>Klik op het pictogram als u een afbeelding wilt toevoegen</a:t>
            </a:r>
            <a:endParaRPr lang="nl-BE" dirty="0"/>
          </a:p>
        </p:txBody>
      </p:sp>
      <p:sp>
        <p:nvSpPr>
          <p:cNvPr id="3" name="Content Placeholder 2"/>
          <p:cNvSpPr>
            <a:spLocks noGrp="1"/>
          </p:cNvSpPr>
          <p:nvPr>
            <p:ph idx="1" hasCustomPrompt="1"/>
          </p:nvPr>
        </p:nvSpPr>
        <p:spPr>
          <a:xfrm>
            <a:off x="360000" y="6062400"/>
            <a:ext cx="5400000" cy="246221"/>
          </a:xfrm>
        </p:spPr>
        <p:txBody>
          <a:bodyPr/>
          <a:lstStyle/>
          <a:p>
            <a:pPr lvl="0"/>
            <a:r>
              <a:rPr lang="en-US" dirty="0" err="1" smtClean="0"/>
              <a:t>Voornaam</a:t>
            </a:r>
            <a:r>
              <a:rPr lang="en-US" dirty="0" smtClean="0"/>
              <a:t> </a:t>
            </a:r>
            <a:r>
              <a:rPr lang="en-US" dirty="0" err="1" smtClean="0"/>
              <a:t>Naam</a:t>
            </a:r>
            <a:endParaRPr lang="en-US" dirty="0" smtClean="0"/>
          </a:p>
        </p:txBody>
      </p:sp>
      <p:sp>
        <p:nvSpPr>
          <p:cNvPr id="6" name="Content Placeholder 5"/>
          <p:cNvSpPr>
            <a:spLocks noGrp="1"/>
          </p:cNvSpPr>
          <p:nvPr>
            <p:ph sz="quarter" idx="10" hasCustomPrompt="1"/>
          </p:nvPr>
        </p:nvSpPr>
        <p:spPr>
          <a:xfrm>
            <a:off x="360000" y="6307200"/>
            <a:ext cx="5400000" cy="244800"/>
          </a:xfrm>
        </p:spPr>
        <p:txBody>
          <a:bodyPr/>
          <a:lstStyle>
            <a:lvl1pPr>
              <a:defRPr b="0"/>
            </a:lvl1pPr>
          </a:lstStyle>
          <a:p>
            <a:pPr lvl="0"/>
            <a:r>
              <a:rPr lang="en-US" dirty="0" err="1" smtClean="0"/>
              <a:t>Functie</a:t>
            </a: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813600" cy="813600"/>
          </a:xfrm>
          <a:prstGeom prst="rect">
            <a:avLst/>
          </a:prstGeom>
        </p:spPr>
      </p:pic>
      <p:sp>
        <p:nvSpPr>
          <p:cNvPr id="4" name="Title 3"/>
          <p:cNvSpPr>
            <a:spLocks noGrp="1"/>
          </p:cNvSpPr>
          <p:nvPr>
            <p:ph type="title"/>
          </p:nvPr>
        </p:nvSpPr>
        <p:spPr>
          <a:xfrm>
            <a:off x="360000" y="4885200"/>
            <a:ext cx="5400000" cy="467820"/>
          </a:xfrm>
        </p:spPr>
        <p:txBody>
          <a:bodyPr/>
          <a:lstStyle/>
          <a:p>
            <a:r>
              <a:rPr lang="nl-NL" smtClean="0"/>
              <a:t>Klik om de stijl te bewerken</a:t>
            </a:r>
            <a:endParaRPr lang="nl-BE"/>
          </a:p>
        </p:txBody>
      </p:sp>
      <p:sp>
        <p:nvSpPr>
          <p:cNvPr id="5" name="Date Placeholder 4"/>
          <p:cNvSpPr>
            <a:spLocks noGrp="1"/>
          </p:cNvSpPr>
          <p:nvPr>
            <p:ph type="dt" sz="half" idx="12"/>
          </p:nvPr>
        </p:nvSpPr>
        <p:spPr>
          <a:xfrm>
            <a:off x="360000" y="5817600"/>
            <a:ext cx="5400000" cy="244800"/>
          </a:xfrm>
        </p:spPr>
        <p:txBody>
          <a:bodyPr/>
          <a:lstStyle/>
          <a:p>
            <a:fld id="{34E2BC1D-EEB6-484E-8138-4CDF17B28C98}" type="datetime4">
              <a:rPr lang="nl-BE" smtClean="0"/>
              <a:t>28 september 2018</a:t>
            </a:fld>
            <a:endParaRPr lang="nl-BE" dirty="0"/>
          </a:p>
        </p:txBody>
      </p:sp>
    </p:spTree>
    <p:extLst>
      <p:ext uri="{BB962C8B-B14F-4D97-AF65-F5344CB8AC3E}">
        <p14:creationId xmlns:p14="http://schemas.microsoft.com/office/powerpoint/2010/main" val="1995481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C WIT">
    <p:spTree>
      <p:nvGrpSpPr>
        <p:cNvPr id="1" name=""/>
        <p:cNvGrpSpPr/>
        <p:nvPr/>
      </p:nvGrpSpPr>
      <p:grpSpPr>
        <a:xfrm>
          <a:off x="0" y="0"/>
          <a:ext cx="0" cy="0"/>
          <a:chOff x="0" y="0"/>
          <a:chExt cx="0" cy="0"/>
        </a:xfrm>
      </p:grpSpPr>
      <p:sp>
        <p:nvSpPr>
          <p:cNvPr id="7" name="Oval 6"/>
          <p:cNvSpPr/>
          <p:nvPr userDrawn="1"/>
        </p:nvSpPr>
        <p:spPr>
          <a:xfrm>
            <a:off x="360000" y="1331601"/>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D9D9D6"/>
              </a:solidFill>
            </a:endParaRPr>
          </a:p>
        </p:txBody>
      </p:sp>
      <p:sp>
        <p:nvSpPr>
          <p:cNvPr id="2" name="Title 1"/>
          <p:cNvSpPr>
            <a:spLocks noGrp="1"/>
          </p:cNvSpPr>
          <p:nvPr>
            <p:ph type="title"/>
          </p:nvPr>
        </p:nvSpPr>
        <p:spPr/>
        <p:txBody>
          <a:bodyPr/>
          <a:lstStyle/>
          <a:p>
            <a:r>
              <a:rPr lang="en-US" dirty="0" smtClean="0"/>
              <a:t>Click to edit Master title style</a:t>
            </a:r>
            <a:endParaRPr lang="nl-BE" dirty="0"/>
          </a:p>
        </p:txBody>
      </p:sp>
      <p:sp>
        <p:nvSpPr>
          <p:cNvPr id="9" name="Text Placeholder 8"/>
          <p:cNvSpPr>
            <a:spLocks noGrp="1"/>
          </p:cNvSpPr>
          <p:nvPr>
            <p:ph type="body" sz="quarter" idx="10"/>
          </p:nvPr>
        </p:nvSpPr>
        <p:spPr>
          <a:xfrm>
            <a:off x="462755" y="1390650"/>
            <a:ext cx="10025961" cy="435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2613861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C F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solidFill>
            <a:schemeClr val="bg1"/>
          </a:solidFill>
        </p:spPr>
        <p:txBody>
          <a:bodyPr wrap="square" tIns="1440000">
            <a:noAutofit/>
          </a:bodyPr>
          <a:lstStyle>
            <a:lvl1pPr marL="0" indent="0" algn="ctr">
              <a:buNone/>
              <a:defRPr b="0" cap="all" baseline="0">
                <a:solidFill>
                  <a:schemeClr val="tx2"/>
                </a:solidFill>
              </a:defRPr>
            </a:lvl1pPr>
          </a:lstStyle>
          <a:p>
            <a:endParaRPr lang="nl-BE" dirty="0"/>
          </a:p>
        </p:txBody>
      </p:sp>
      <p:sp>
        <p:nvSpPr>
          <p:cNvPr id="7" name="Oval 6"/>
          <p:cNvSpPr/>
          <p:nvPr userDrawn="1"/>
        </p:nvSpPr>
        <p:spPr>
          <a:xfrm>
            <a:off x="360000" y="1331601"/>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D9D9D6"/>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nl-BE" dirty="0"/>
          </a:p>
        </p:txBody>
      </p:sp>
      <p:sp>
        <p:nvSpPr>
          <p:cNvPr id="8" name="Text Placeholder 7"/>
          <p:cNvSpPr>
            <a:spLocks noGrp="1"/>
          </p:cNvSpPr>
          <p:nvPr>
            <p:ph type="body" sz="quarter" idx="11"/>
          </p:nvPr>
        </p:nvSpPr>
        <p:spPr>
          <a:xfrm>
            <a:off x="462755" y="1390650"/>
            <a:ext cx="10025961" cy="246221"/>
          </a:xfrm>
        </p:spPr>
        <p:txBody>
          <a:bodyPr>
            <a:spAutoFit/>
          </a:bodyPr>
          <a:lstStyle>
            <a:lvl1pPr>
              <a:defRPr>
                <a:solidFill>
                  <a:srgbClr val="FFFFFF"/>
                </a:solidFill>
              </a:defRPr>
            </a:lvl1pPr>
            <a:lvl2pPr marL="457200" indent="0">
              <a:buNone/>
              <a:defRPr/>
            </a:lvl2pPr>
          </a:lstStyle>
          <a:p>
            <a:pPr lvl="0"/>
            <a:r>
              <a:rPr lang="en-US" dirty="0" smtClean="0"/>
              <a:t>Click to edit Master text styles</a:t>
            </a:r>
          </a:p>
        </p:txBody>
      </p:sp>
      <p:sp>
        <p:nvSpPr>
          <p:cNvPr id="6" name="TextBox 5"/>
          <p:cNvSpPr txBox="1"/>
          <p:nvPr userDrawn="1"/>
        </p:nvSpPr>
        <p:spPr>
          <a:xfrm>
            <a:off x="12458700" y="190500"/>
            <a:ext cx="4191000" cy="4247317"/>
          </a:xfrm>
          <a:prstGeom prst="rect">
            <a:avLst/>
          </a:prstGeom>
          <a:noFill/>
        </p:spPr>
        <p:txBody>
          <a:bodyPr wrap="square" rtlCol="0">
            <a:spAutoFit/>
          </a:bodyPr>
          <a:lstStyle/>
          <a:p>
            <a:pPr>
              <a:defRPr/>
            </a:pPr>
            <a:r>
              <a:rPr lang="nl-BE" b="1" u="sng" dirty="0" smtClean="0">
                <a:solidFill>
                  <a:srgbClr val="16284A"/>
                </a:solidFill>
              </a:rPr>
              <a:t>OPMERKING:</a:t>
            </a:r>
          </a:p>
          <a:p>
            <a:r>
              <a:rPr lang="nl-BE" dirty="0" smtClean="0">
                <a:solidFill>
                  <a:srgbClr val="373636"/>
                </a:solidFill>
              </a:rPr>
              <a:t>Gebruik deze slide niet voor andere doeleinden dan een TOC/Agenda.</a:t>
            </a:r>
          </a:p>
          <a:p>
            <a:endParaRPr lang="nl-BE" dirty="0" smtClean="0">
              <a:solidFill>
                <a:srgbClr val="373636"/>
              </a:solidFill>
            </a:endParaRPr>
          </a:p>
          <a:p>
            <a:r>
              <a:rPr lang="nl-BE" dirty="0" smtClean="0">
                <a:solidFill>
                  <a:srgbClr val="373636"/>
                </a:solidFill>
              </a:rPr>
              <a:t>Vul de items in. Automatisch verschijnt een opsomming in de groene cirkeltjes.</a:t>
            </a:r>
          </a:p>
          <a:p>
            <a:endParaRPr lang="nl-BE" dirty="0" smtClean="0">
              <a:solidFill>
                <a:srgbClr val="373636"/>
              </a:solidFill>
            </a:endParaRPr>
          </a:p>
          <a:p>
            <a:r>
              <a:rPr lang="nl-BE" dirty="0" smtClean="0">
                <a:solidFill>
                  <a:srgbClr val="373636"/>
                </a:solidFill>
              </a:rPr>
              <a:t>Wij adviseren 5 items per slide. Meer nodig? Kopieer een groene cirkel, plak en lijn uit met het toegevoegde item. Of gebruik de eerste agenda-slide, die beter geschikt is voor meer items. </a:t>
            </a:r>
          </a:p>
          <a:p>
            <a:endParaRPr lang="nl-BE" dirty="0" smtClean="0">
              <a:solidFill>
                <a:srgbClr val="373636"/>
              </a:solidFill>
            </a:endParaRPr>
          </a:p>
          <a:p>
            <a:r>
              <a:rPr lang="nl-BE" dirty="0" smtClean="0">
                <a:solidFill>
                  <a:srgbClr val="373636"/>
                </a:solidFill>
              </a:rPr>
              <a:t>Minder dan 5 items? Verwijder het teveel aan groene </a:t>
            </a:r>
            <a:r>
              <a:rPr lang="nl-BE" dirty="0" err="1" smtClean="0">
                <a:solidFill>
                  <a:srgbClr val="373636"/>
                </a:solidFill>
              </a:rPr>
              <a:t>bullets</a:t>
            </a:r>
            <a:r>
              <a:rPr lang="nl-BE" dirty="0" smtClean="0">
                <a:solidFill>
                  <a:srgbClr val="373636"/>
                </a:solidFill>
              </a:rPr>
              <a:t>.</a:t>
            </a:r>
          </a:p>
        </p:txBody>
      </p:sp>
    </p:spTree>
    <p:extLst>
      <p:ext uri="{BB962C8B-B14F-4D97-AF65-F5344CB8AC3E}">
        <p14:creationId xmlns:p14="http://schemas.microsoft.com/office/powerpoint/2010/main" val="194835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C FOTO VORM">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10674350" cy="6858000"/>
          </a:xfrm>
          <a:custGeom>
            <a:avLst/>
            <a:gdLst>
              <a:gd name="connsiteX0" fmla="*/ 0 w 10674350"/>
              <a:gd name="connsiteY0" fmla="*/ 0 h 6858000"/>
              <a:gd name="connsiteX1" fmla="*/ 10674350 w 10674350"/>
              <a:gd name="connsiteY1" fmla="*/ 0 h 6858000"/>
              <a:gd name="connsiteX2" fmla="*/ 10674350 w 10674350"/>
              <a:gd name="connsiteY2" fmla="*/ 3429000 h 6858000"/>
              <a:gd name="connsiteX3" fmla="*/ 9684045 w 10674350"/>
              <a:gd name="connsiteY3" fmla="*/ 6858000 h 6858000"/>
              <a:gd name="connsiteX4" fmla="*/ 0 w 10674350"/>
              <a:gd name="connsiteY4" fmla="*/ 6858000 h 6858000"/>
              <a:gd name="connsiteX5" fmla="*/ 0 w 106743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4350" h="6858000">
                <a:moveTo>
                  <a:pt x="0" y="0"/>
                </a:moveTo>
                <a:lnTo>
                  <a:pt x="10674350" y="0"/>
                </a:lnTo>
                <a:cubicBezTo>
                  <a:pt x="10674350" y="0"/>
                  <a:pt x="10674350" y="0"/>
                  <a:pt x="10674350" y="3429000"/>
                </a:cubicBezTo>
                <a:cubicBezTo>
                  <a:pt x="10674350" y="4686300"/>
                  <a:pt x="10312508" y="5867400"/>
                  <a:pt x="9684045" y="6858000"/>
                </a:cubicBezTo>
                <a:cubicBezTo>
                  <a:pt x="9684045" y="6858000"/>
                  <a:pt x="9684045" y="6858000"/>
                  <a:pt x="0" y="6858000"/>
                </a:cubicBezTo>
                <a:cubicBezTo>
                  <a:pt x="0" y="6858000"/>
                  <a:pt x="0" y="6858000"/>
                  <a:pt x="0" y="0"/>
                </a:cubicBezTo>
                <a:close/>
              </a:path>
            </a:pathLst>
          </a:custGeom>
          <a:solidFill>
            <a:schemeClr val="bg1"/>
          </a:solidFill>
        </p:spPr>
        <p:txBody>
          <a:bodyPr wrap="square" tIns="1440000">
            <a:noAutofit/>
          </a:bodyPr>
          <a:lstStyle>
            <a:lvl1pPr marL="0" indent="0" algn="ctr">
              <a:buNone/>
              <a:defRPr b="0" cap="all" baseline="0">
                <a:solidFill>
                  <a:schemeClr val="tx2"/>
                </a:solidFill>
              </a:defRPr>
            </a:lvl1pPr>
          </a:lstStyle>
          <a:p>
            <a:endParaRPr lang="nl-BE" dirty="0"/>
          </a:p>
        </p:txBody>
      </p:sp>
      <p:sp>
        <p:nvSpPr>
          <p:cNvPr id="7" name="Oval 6"/>
          <p:cNvSpPr/>
          <p:nvPr userDrawn="1"/>
        </p:nvSpPr>
        <p:spPr>
          <a:xfrm>
            <a:off x="360000" y="5345213"/>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D9D9D6"/>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nl-BE" dirty="0"/>
          </a:p>
        </p:txBody>
      </p:sp>
      <p:sp>
        <p:nvSpPr>
          <p:cNvPr id="14" name="Text Placeholder 13"/>
          <p:cNvSpPr>
            <a:spLocks noGrp="1"/>
          </p:cNvSpPr>
          <p:nvPr>
            <p:ph type="body" sz="quarter" idx="11"/>
          </p:nvPr>
        </p:nvSpPr>
        <p:spPr>
          <a:xfrm>
            <a:off x="462756" y="5380578"/>
            <a:ext cx="10025961" cy="246221"/>
          </a:xfrm>
        </p:spPr>
        <p:txBody>
          <a:bodyPr anchor="b" anchorCtr="0">
            <a:spAutoFit/>
          </a:bodyPr>
          <a:lstStyle>
            <a:lvl1pPr>
              <a:defRPr>
                <a:solidFill>
                  <a:srgbClr val="FFFFFF"/>
                </a:solidFill>
              </a:defRPr>
            </a:lvl1pPr>
            <a:lvl2pPr marL="457200" indent="0">
              <a:buNone/>
              <a:defRPr/>
            </a:lvl2pPr>
          </a:lstStyle>
          <a:p>
            <a:pPr lvl="0"/>
            <a:r>
              <a:rPr lang="en-US" dirty="0" smtClean="0"/>
              <a:t>Click to edit Master text styles</a:t>
            </a:r>
          </a:p>
        </p:txBody>
      </p:sp>
      <p:sp>
        <p:nvSpPr>
          <p:cNvPr id="6" name="TextBox 5"/>
          <p:cNvSpPr txBox="1"/>
          <p:nvPr userDrawn="1"/>
        </p:nvSpPr>
        <p:spPr>
          <a:xfrm>
            <a:off x="12458700" y="190500"/>
            <a:ext cx="4191000" cy="5355312"/>
          </a:xfrm>
          <a:prstGeom prst="rect">
            <a:avLst/>
          </a:prstGeom>
          <a:noFill/>
        </p:spPr>
        <p:txBody>
          <a:bodyPr wrap="square" rtlCol="0">
            <a:spAutoFit/>
          </a:bodyPr>
          <a:lstStyle/>
          <a:p>
            <a:pPr>
              <a:defRPr/>
            </a:pPr>
            <a:r>
              <a:rPr lang="nl-BE" b="1" u="sng" dirty="0" smtClean="0">
                <a:solidFill>
                  <a:srgbClr val="16284A"/>
                </a:solidFill>
              </a:rPr>
              <a:t>OPMERKING:</a:t>
            </a:r>
          </a:p>
          <a:p>
            <a:endParaRPr lang="nl-BE" dirty="0" smtClean="0">
              <a:solidFill>
                <a:srgbClr val="373636"/>
              </a:solidFill>
            </a:endParaRPr>
          </a:p>
          <a:p>
            <a:r>
              <a:rPr lang="nl-BE" dirty="0" smtClean="0">
                <a:solidFill>
                  <a:srgbClr val="373636"/>
                </a:solidFill>
              </a:rPr>
              <a:t>Gebruik deze slide niet voor andere doeleinden dan een TOC/Agenda.</a:t>
            </a:r>
          </a:p>
          <a:p>
            <a:endParaRPr lang="nl-BE" dirty="0" smtClean="0">
              <a:solidFill>
                <a:srgbClr val="373636"/>
              </a:solidFill>
            </a:endParaRPr>
          </a:p>
          <a:p>
            <a:r>
              <a:rPr lang="nl-BE" dirty="0" smtClean="0">
                <a:solidFill>
                  <a:srgbClr val="373636"/>
                </a:solidFill>
              </a:rPr>
              <a:t>Deze slide krijgt </a:t>
            </a:r>
            <a:r>
              <a:rPr lang="mr-IN" dirty="0" smtClean="0">
                <a:solidFill>
                  <a:srgbClr val="373636"/>
                </a:solidFill>
              </a:rPr>
              <a:t>–</a:t>
            </a:r>
            <a:r>
              <a:rPr lang="nl-BE" dirty="0" smtClean="0">
                <a:solidFill>
                  <a:srgbClr val="373636"/>
                </a:solidFill>
              </a:rPr>
              <a:t> door de lichte tekst </a:t>
            </a:r>
            <a:r>
              <a:rPr lang="mr-IN" dirty="0" smtClean="0">
                <a:solidFill>
                  <a:srgbClr val="373636"/>
                </a:solidFill>
              </a:rPr>
              <a:t>–</a:t>
            </a:r>
            <a:r>
              <a:rPr lang="nl-BE" dirty="0" smtClean="0">
                <a:solidFill>
                  <a:srgbClr val="373636"/>
                </a:solidFill>
              </a:rPr>
              <a:t> bij voorkeur een foto met DONKERE tinten. </a:t>
            </a:r>
          </a:p>
          <a:p>
            <a:endParaRPr lang="nl-BE" dirty="0" smtClean="0">
              <a:solidFill>
                <a:srgbClr val="373636"/>
              </a:solidFill>
            </a:endParaRPr>
          </a:p>
          <a:p>
            <a:r>
              <a:rPr lang="nl-BE" dirty="0" smtClean="0">
                <a:solidFill>
                  <a:srgbClr val="373636"/>
                </a:solidFill>
              </a:rPr>
              <a:t>Vul de items in. Automatisch verschijnt een opsomming in de groene cirkeltjes.</a:t>
            </a:r>
          </a:p>
          <a:p>
            <a:endParaRPr lang="nl-BE" dirty="0" smtClean="0">
              <a:solidFill>
                <a:srgbClr val="373636"/>
              </a:solidFill>
            </a:endParaRPr>
          </a:p>
          <a:p>
            <a:r>
              <a:rPr lang="nl-BE" dirty="0" smtClean="0">
                <a:solidFill>
                  <a:srgbClr val="373636"/>
                </a:solidFill>
              </a:rPr>
              <a:t>Wij adviseren 4 items per slide. Meer nodig? Kopieer een groene cirkel, plak en lijn uit met het toegevoegde item. Of gebruik de eerste agenda-slide, die beter geschikt is voor meer items. </a:t>
            </a:r>
          </a:p>
          <a:p>
            <a:endParaRPr lang="nl-BE" dirty="0" smtClean="0">
              <a:solidFill>
                <a:srgbClr val="373636"/>
              </a:solidFill>
            </a:endParaRPr>
          </a:p>
          <a:p>
            <a:r>
              <a:rPr lang="nl-BE" dirty="0" smtClean="0">
                <a:solidFill>
                  <a:srgbClr val="373636"/>
                </a:solidFill>
              </a:rPr>
              <a:t>Minder dan 4 items? Verwijder het teveel aan groene </a:t>
            </a:r>
            <a:r>
              <a:rPr lang="nl-BE" dirty="0" err="1" smtClean="0">
                <a:solidFill>
                  <a:srgbClr val="373636"/>
                </a:solidFill>
              </a:rPr>
              <a:t>bullets</a:t>
            </a:r>
            <a:r>
              <a:rPr lang="nl-BE" dirty="0" smtClean="0">
                <a:solidFill>
                  <a:srgbClr val="373636"/>
                </a:solidFill>
              </a:rPr>
              <a:t>.</a:t>
            </a:r>
          </a:p>
        </p:txBody>
      </p:sp>
    </p:spTree>
    <p:extLst>
      <p:ext uri="{BB962C8B-B14F-4D97-AF65-F5344CB8AC3E}">
        <p14:creationId xmlns:p14="http://schemas.microsoft.com/office/powerpoint/2010/main" val="74382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0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err="1" smtClean="0"/>
              <a:t>Voornaam</a:t>
            </a:r>
            <a:r>
              <a:rPr lang="en-US" dirty="0" smtClean="0"/>
              <a:t> </a:t>
            </a:r>
            <a:r>
              <a:rPr lang="en-US" dirty="0" err="1" smtClean="0"/>
              <a:t>Naam</a:t>
            </a:r>
            <a:endParaRPr lang="en-US" dirty="0" smtClean="0"/>
          </a:p>
        </p:txBody>
      </p:sp>
      <p:sp>
        <p:nvSpPr>
          <p:cNvPr id="6" name="Content Placeholder 5"/>
          <p:cNvSpPr>
            <a:spLocks noGrp="1"/>
          </p:cNvSpPr>
          <p:nvPr>
            <p:ph sz="quarter" idx="10" hasCustomPrompt="1"/>
          </p:nvPr>
        </p:nvSpPr>
        <p:spPr>
          <a:xfrm>
            <a:off x="360000" y="6307200"/>
            <a:ext cx="3960000" cy="244800"/>
          </a:xfrm>
        </p:spPr>
        <p:txBody>
          <a:bodyPr/>
          <a:lstStyle>
            <a:lvl1pPr>
              <a:defRPr b="0"/>
            </a:lvl1pPr>
          </a:lstStyle>
          <a:p>
            <a:pPr lvl="0"/>
            <a:r>
              <a:rPr lang="en-US" dirty="0" err="1" smtClean="0"/>
              <a:t>Functie</a:t>
            </a: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813600" cy="813600"/>
          </a:xfrm>
          <a:prstGeom prst="rect">
            <a:avLst/>
          </a:prstGeom>
        </p:spPr>
      </p:pic>
      <p:sp>
        <p:nvSpPr>
          <p:cNvPr id="5" name="Picture Placeholder 4"/>
          <p:cNvSpPr>
            <a:spLocks noGrp="1" noChangeAspect="1"/>
          </p:cNvSpPr>
          <p:nvPr>
            <p:ph type="pic" sz="quarter" idx="11"/>
          </p:nvPr>
        </p:nvSpPr>
        <p:spPr>
          <a:xfrm>
            <a:off x="4687200" y="-4464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7" name="Picture Placeholder 4"/>
          <p:cNvSpPr>
            <a:spLocks noGrp="1" noChangeAspect="1"/>
          </p:cNvSpPr>
          <p:nvPr>
            <p:ph type="pic" sz="quarter" idx="12"/>
          </p:nvPr>
        </p:nvSpPr>
        <p:spPr>
          <a:xfrm>
            <a:off x="4687200" y="23274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9" name="Picture Placeholder 4"/>
          <p:cNvSpPr>
            <a:spLocks noGrp="1" noChangeAspect="1"/>
          </p:cNvSpPr>
          <p:nvPr>
            <p:ph type="pic" sz="quarter" idx="13"/>
          </p:nvPr>
        </p:nvSpPr>
        <p:spPr>
          <a:xfrm>
            <a:off x="4687200" y="51012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10" name="Picture Placeholder 4"/>
          <p:cNvSpPr>
            <a:spLocks noGrp="1" noChangeAspect="1"/>
          </p:cNvSpPr>
          <p:nvPr>
            <p:ph type="pic" sz="quarter" idx="14"/>
          </p:nvPr>
        </p:nvSpPr>
        <p:spPr>
          <a:xfrm>
            <a:off x="7462800" y="-4464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11" name="Picture Placeholder 4"/>
          <p:cNvSpPr>
            <a:spLocks noGrp="1" noChangeAspect="1"/>
          </p:cNvSpPr>
          <p:nvPr>
            <p:ph type="pic" sz="quarter" idx="15"/>
          </p:nvPr>
        </p:nvSpPr>
        <p:spPr>
          <a:xfrm>
            <a:off x="7462800" y="23274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12" name="Picture Placeholder 4"/>
          <p:cNvSpPr>
            <a:spLocks noGrp="1" noChangeAspect="1"/>
          </p:cNvSpPr>
          <p:nvPr>
            <p:ph type="pic" sz="quarter" idx="16"/>
          </p:nvPr>
        </p:nvSpPr>
        <p:spPr>
          <a:xfrm>
            <a:off x="7462800" y="51012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13" name="Picture Placeholder 4"/>
          <p:cNvSpPr>
            <a:spLocks noGrp="1" noChangeAspect="1"/>
          </p:cNvSpPr>
          <p:nvPr>
            <p:ph type="pic" sz="quarter" idx="17"/>
          </p:nvPr>
        </p:nvSpPr>
        <p:spPr>
          <a:xfrm>
            <a:off x="10238400" y="-4464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14" name="Picture Placeholder 4"/>
          <p:cNvSpPr>
            <a:spLocks noGrp="1" noChangeAspect="1"/>
          </p:cNvSpPr>
          <p:nvPr>
            <p:ph type="pic" sz="quarter" idx="18"/>
          </p:nvPr>
        </p:nvSpPr>
        <p:spPr>
          <a:xfrm>
            <a:off x="10238400" y="23274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15" name="Picture Placeholder 4"/>
          <p:cNvSpPr>
            <a:spLocks noGrp="1" noChangeAspect="1"/>
          </p:cNvSpPr>
          <p:nvPr>
            <p:ph type="pic" sz="quarter" idx="19"/>
          </p:nvPr>
        </p:nvSpPr>
        <p:spPr>
          <a:xfrm>
            <a:off x="10238400" y="5101200"/>
            <a:ext cx="2293200" cy="2293200"/>
          </a:xfrm>
          <a:prstGeom prst="teardrop">
            <a:avLst/>
          </a:prstGeom>
        </p:spPr>
        <p:txBody>
          <a:bodyPr wrap="none" lIns="360000" tIns="360000">
            <a:noAutofit/>
          </a:bodyPr>
          <a:lstStyle>
            <a:lvl1pPr>
              <a:defRPr b="0" i="0" cap="all" baseline="0"/>
            </a:lvl1pPr>
          </a:lstStyle>
          <a:p>
            <a:r>
              <a:rPr lang="nl-NL" smtClean="0"/>
              <a:t>Klik op het pictogram als u een afbeelding wilt toevoegen</a:t>
            </a:r>
            <a:endParaRPr lang="nl-BE"/>
          </a:p>
        </p:txBody>
      </p:sp>
      <p:sp>
        <p:nvSpPr>
          <p:cNvPr id="4" name="Title 3"/>
          <p:cNvSpPr>
            <a:spLocks noGrp="1"/>
          </p:cNvSpPr>
          <p:nvPr>
            <p:ph type="title"/>
          </p:nvPr>
        </p:nvSpPr>
        <p:spPr/>
        <p:txBody>
          <a:bodyPr/>
          <a:lstStyle/>
          <a:p>
            <a:r>
              <a:rPr lang="nl-NL" smtClean="0"/>
              <a:t>Klik om de stijl te bewerken</a:t>
            </a:r>
            <a:endParaRPr lang="nl-BE"/>
          </a:p>
        </p:txBody>
      </p:sp>
      <p:sp>
        <p:nvSpPr>
          <p:cNvPr id="17" name="Date Placeholder 16"/>
          <p:cNvSpPr>
            <a:spLocks noGrp="1"/>
          </p:cNvSpPr>
          <p:nvPr>
            <p:ph type="dt" sz="half" idx="20"/>
          </p:nvPr>
        </p:nvSpPr>
        <p:spPr/>
        <p:txBody>
          <a:bodyPr/>
          <a:lstStyle/>
          <a:p>
            <a:fld id="{5092EEA2-00F6-4908-AAC3-5E329E1FFF63}" type="datetime4">
              <a:rPr lang="nl-BE" smtClean="0"/>
              <a:t>28 september 2018</a:t>
            </a:fld>
            <a:endParaRPr lang="nl-BE" dirty="0"/>
          </a:p>
        </p:txBody>
      </p:sp>
    </p:spTree>
    <p:extLst>
      <p:ext uri="{BB962C8B-B14F-4D97-AF65-F5344CB8AC3E}">
        <p14:creationId xmlns:p14="http://schemas.microsoft.com/office/powerpoint/2010/main" val="391374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afbeelding full screen DONKER">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0" y="0"/>
            <a:ext cx="12192000" cy="6858000"/>
          </a:xfrm>
          <a:solidFill>
            <a:schemeClr val="bg1"/>
          </a:solidFill>
        </p:spPr>
        <p:txBody>
          <a:bodyPr wrap="none" tIns="1080000">
            <a:noAutofit/>
          </a:bodyPr>
          <a:lstStyle>
            <a:lvl1pPr algn="ctr">
              <a:defRPr b="0" cap="all" baseline="0"/>
            </a:lvl1pPr>
          </a:lstStyle>
          <a:p>
            <a:r>
              <a:rPr lang="nl-NL" smtClean="0"/>
              <a:t>Klik op het pictogram als u een afbeelding wilt toevoegen</a:t>
            </a:r>
            <a:endParaRPr lang="nl-BE" dirty="0"/>
          </a:p>
        </p:txBody>
      </p:sp>
      <p:sp>
        <p:nvSpPr>
          <p:cNvPr id="3" name="Content Placeholder 2"/>
          <p:cNvSpPr>
            <a:spLocks noGrp="1"/>
          </p:cNvSpPr>
          <p:nvPr>
            <p:ph idx="1" hasCustomPrompt="1"/>
          </p:nvPr>
        </p:nvSpPr>
        <p:spPr>
          <a:xfrm>
            <a:off x="360000" y="6062400"/>
            <a:ext cx="5400000" cy="246221"/>
          </a:xfrm>
        </p:spPr>
        <p:txBody>
          <a:bodyPr/>
          <a:lstStyle>
            <a:lvl1pPr>
              <a:defRPr>
                <a:solidFill>
                  <a:srgbClr val="FFFFFF"/>
                </a:solidFill>
              </a:defRPr>
            </a:lvl1pPr>
          </a:lstStyle>
          <a:p>
            <a:pPr lvl="0"/>
            <a:r>
              <a:rPr lang="en-US" dirty="0" err="1" smtClean="0"/>
              <a:t>Voornaam</a:t>
            </a:r>
            <a:r>
              <a:rPr lang="en-US" dirty="0" smtClean="0"/>
              <a:t> </a:t>
            </a:r>
            <a:r>
              <a:rPr lang="en-US" dirty="0" err="1" smtClean="0"/>
              <a:t>Naam</a:t>
            </a:r>
            <a:endParaRPr lang="en-US" dirty="0" smtClean="0"/>
          </a:p>
        </p:txBody>
      </p:sp>
      <p:sp>
        <p:nvSpPr>
          <p:cNvPr id="6" name="Content Placeholder 5"/>
          <p:cNvSpPr>
            <a:spLocks noGrp="1"/>
          </p:cNvSpPr>
          <p:nvPr>
            <p:ph sz="quarter" idx="10" hasCustomPrompt="1"/>
          </p:nvPr>
        </p:nvSpPr>
        <p:spPr>
          <a:xfrm>
            <a:off x="360000" y="6307200"/>
            <a:ext cx="5400000" cy="244800"/>
          </a:xfrm>
        </p:spPr>
        <p:txBody>
          <a:bodyPr/>
          <a:lstStyle>
            <a:lvl1pPr>
              <a:defRPr b="0">
                <a:solidFill>
                  <a:srgbClr val="FFFFFF"/>
                </a:solidFill>
              </a:defRPr>
            </a:lvl1pPr>
          </a:lstStyle>
          <a:p>
            <a:pPr lvl="0"/>
            <a:r>
              <a:rPr lang="en-US" dirty="0" err="1" smtClean="0"/>
              <a:t>Functie</a:t>
            </a: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813600" cy="813600"/>
          </a:xfrm>
          <a:prstGeom prst="rect">
            <a:avLst/>
          </a:prstGeom>
        </p:spPr>
      </p:pic>
      <p:sp>
        <p:nvSpPr>
          <p:cNvPr id="5" name="Date Placeholder 4"/>
          <p:cNvSpPr>
            <a:spLocks noGrp="1"/>
          </p:cNvSpPr>
          <p:nvPr>
            <p:ph type="dt" sz="half" idx="12"/>
          </p:nvPr>
        </p:nvSpPr>
        <p:spPr>
          <a:xfrm>
            <a:off x="360000" y="5817600"/>
            <a:ext cx="5400000" cy="244800"/>
          </a:xfrm>
        </p:spPr>
        <p:txBody>
          <a:bodyPr/>
          <a:lstStyle>
            <a:lvl1pPr>
              <a:defRPr>
                <a:solidFill>
                  <a:srgbClr val="FFFFFF"/>
                </a:solidFill>
              </a:defRPr>
            </a:lvl1pPr>
          </a:lstStyle>
          <a:p>
            <a:fld id="{C31FA660-CC4A-495C-A7AE-E98661B3D005}" type="datetime4">
              <a:rPr lang="nl-BE" smtClean="0"/>
              <a:t>28 september 2018</a:t>
            </a:fld>
            <a:endParaRPr lang="nl-BE" dirty="0"/>
          </a:p>
        </p:txBody>
      </p:sp>
      <p:sp>
        <p:nvSpPr>
          <p:cNvPr id="7" name="Title 6"/>
          <p:cNvSpPr>
            <a:spLocks noGrp="1"/>
          </p:cNvSpPr>
          <p:nvPr>
            <p:ph type="title"/>
          </p:nvPr>
        </p:nvSpPr>
        <p:spPr>
          <a:xfrm>
            <a:off x="360000" y="4417379"/>
            <a:ext cx="9360000" cy="935641"/>
          </a:xfrm>
        </p:spPr>
        <p:txBody>
          <a:bodyPr/>
          <a:lstStyle>
            <a:lvl1pPr>
              <a:defRPr>
                <a:solidFill>
                  <a:srgbClr val="FFFFFF"/>
                </a:solidFill>
              </a:defRPr>
            </a:lvl1pPr>
          </a:lstStyle>
          <a:p>
            <a:r>
              <a:rPr lang="nl-NL" smtClean="0"/>
              <a:t>Klik om de stijl te bewerken</a:t>
            </a:r>
            <a:endParaRPr lang="nl-BE" dirty="0"/>
          </a:p>
        </p:txBody>
      </p:sp>
      <p:sp>
        <p:nvSpPr>
          <p:cNvPr id="2" name="TextBox 1"/>
          <p:cNvSpPr txBox="1"/>
          <p:nvPr/>
        </p:nvSpPr>
        <p:spPr>
          <a:xfrm>
            <a:off x="12458700" y="190500"/>
            <a:ext cx="419100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smtClean="0"/>
              <a:t>GEBRUIK DEZE SLIDE </a:t>
            </a:r>
            <a:r>
              <a:rPr lang="nl-BE" b="1" baseline="0" dirty="0" smtClean="0"/>
              <a:t>ENKEL MET EEN DONKERE FOTO, zodat de witte tekst erop leesbaar blijft. </a:t>
            </a:r>
            <a:endParaRPr lang="nl-BE" b="1" dirty="0" smtClean="0"/>
          </a:p>
          <a:p>
            <a:endParaRPr lang="nl-BE" dirty="0" smtClean="0"/>
          </a:p>
          <a:p>
            <a:r>
              <a:rPr lang="nl-BE" dirty="0" smtClean="0"/>
              <a:t>Let erop bij het invoegen of bewerken dat</a:t>
            </a:r>
            <a:r>
              <a:rPr lang="nl-BE" baseline="0" dirty="0" smtClean="0"/>
              <a:t> het logo in de linkerbovenhoek blijft staan.</a:t>
            </a:r>
            <a:endParaRPr lang="nl-BE" dirty="0" smtClean="0"/>
          </a:p>
          <a:p>
            <a:endParaRPr lang="nl-BE" dirty="0" smtClean="0"/>
          </a:p>
          <a:p>
            <a:r>
              <a:rPr lang="nl-BE" dirty="0" smtClean="0"/>
              <a:t>Het logo is</a:t>
            </a:r>
            <a:r>
              <a:rPr lang="nl-BE" baseline="0" dirty="0" smtClean="0"/>
              <a:t> een vast element en dus niet </a:t>
            </a:r>
            <a:r>
              <a:rPr lang="nl-BE" baseline="0" dirty="0" err="1" smtClean="0"/>
              <a:t>invulbaar</a:t>
            </a:r>
            <a:r>
              <a:rPr lang="nl-BE" baseline="0" dirty="0" smtClean="0"/>
              <a:t>. Bij het invoegen van een nieuwe slide, zet PPT een vast overlappend element uit de master in de achtergrond, zodra alle </a:t>
            </a:r>
            <a:r>
              <a:rPr lang="nl-BE" baseline="0" dirty="0" err="1" smtClean="0"/>
              <a:t>invulbare</a:t>
            </a:r>
            <a:r>
              <a:rPr lang="nl-BE" baseline="0" dirty="0" smtClean="0"/>
              <a:t> velden (hier de foto) zijn ingevuld.</a:t>
            </a:r>
          </a:p>
          <a:p>
            <a:endParaRPr lang="nl-BE" baseline="0" dirty="0" smtClean="0"/>
          </a:p>
          <a:p>
            <a:r>
              <a:rPr lang="nl-BE" baseline="0" dirty="0" smtClean="0"/>
              <a:t>Vergeet dus niet na een bewerking of aanpassing het logo naar voor te brengen </a:t>
            </a:r>
            <a:r>
              <a:rPr lang="nl-BE" b="1" baseline="0" dirty="0" smtClean="0"/>
              <a:t>of het logo uit de masterslide te kopiëren </a:t>
            </a:r>
            <a:r>
              <a:rPr lang="nl-BE" baseline="0" dirty="0" smtClean="0"/>
              <a:t>en opnieuw te plakken als het niet meer zichtbaar is.</a:t>
            </a:r>
            <a:endParaRPr lang="nl-BE" dirty="0"/>
          </a:p>
        </p:txBody>
      </p:sp>
    </p:spTree>
    <p:extLst>
      <p:ext uri="{BB962C8B-B14F-4D97-AF65-F5344CB8AC3E}">
        <p14:creationId xmlns:p14="http://schemas.microsoft.com/office/powerpoint/2010/main" val="188076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afbeelding full screen LICHT">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0" y="0"/>
            <a:ext cx="12192000" cy="6858000"/>
          </a:xfrm>
        </p:spPr>
        <p:txBody>
          <a:bodyPr wrap="none" tIns="1080000">
            <a:noAutofit/>
          </a:bodyPr>
          <a:lstStyle>
            <a:lvl1pPr algn="ctr">
              <a:defRPr b="0" cap="all" baseline="0"/>
            </a:lvl1pPr>
          </a:lstStyle>
          <a:p>
            <a:r>
              <a:rPr lang="nl-NL" smtClean="0"/>
              <a:t>Klik op het pictogram als u een afbeelding wilt toevoegen</a:t>
            </a:r>
            <a:endParaRPr lang="nl-B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0400" y="5698800"/>
            <a:ext cx="813600" cy="813600"/>
          </a:xfrm>
          <a:prstGeom prst="rect">
            <a:avLst/>
          </a:prstGeom>
        </p:spPr>
      </p:pic>
      <p:sp>
        <p:nvSpPr>
          <p:cNvPr id="7" name="Content Placeholder 6"/>
          <p:cNvSpPr>
            <a:spLocks noGrp="1"/>
          </p:cNvSpPr>
          <p:nvPr>
            <p:ph sz="quarter" idx="13" hasCustomPrompt="1"/>
          </p:nvPr>
        </p:nvSpPr>
        <p:spPr>
          <a:xfrm>
            <a:off x="360000" y="6307200"/>
            <a:ext cx="5400000" cy="244800"/>
          </a:xfrm>
        </p:spPr>
        <p:txBody>
          <a:bodyPr/>
          <a:lstStyle>
            <a:lvl1pPr>
              <a:defRPr b="0"/>
            </a:lvl1pPr>
            <a:lvl2pPr marL="457200" indent="0">
              <a:buNone/>
              <a:defRPr/>
            </a:lvl2pPr>
          </a:lstStyle>
          <a:p>
            <a:pPr lvl="0"/>
            <a:r>
              <a:rPr lang="en-US" dirty="0" err="1" smtClean="0"/>
              <a:t>Functie</a:t>
            </a:r>
            <a:endParaRPr lang="en-US" dirty="0" smtClean="0"/>
          </a:p>
        </p:txBody>
      </p:sp>
      <p:sp>
        <p:nvSpPr>
          <p:cNvPr id="11" name="Text Placeholder 10"/>
          <p:cNvSpPr>
            <a:spLocks noGrp="1"/>
          </p:cNvSpPr>
          <p:nvPr>
            <p:ph type="body" sz="quarter" idx="14" hasCustomPrompt="1"/>
          </p:nvPr>
        </p:nvSpPr>
        <p:spPr>
          <a:xfrm>
            <a:off x="360000" y="6062400"/>
            <a:ext cx="5400000" cy="244800"/>
          </a:xfrm>
        </p:spPr>
        <p:txBody>
          <a:bodyPr/>
          <a:lstStyle>
            <a:lvl1pPr>
              <a:defRPr/>
            </a:lvl1pPr>
          </a:lstStyle>
          <a:p>
            <a:pPr lvl="0"/>
            <a:r>
              <a:rPr lang="en-US" dirty="0" err="1" smtClean="0"/>
              <a:t>Voornaam</a:t>
            </a:r>
            <a:r>
              <a:rPr lang="en-US" dirty="0" smtClean="0"/>
              <a:t> </a:t>
            </a:r>
            <a:r>
              <a:rPr lang="en-US" dirty="0" err="1" smtClean="0"/>
              <a:t>Naam</a:t>
            </a:r>
            <a:endParaRPr lang="en-US" dirty="0" smtClean="0"/>
          </a:p>
        </p:txBody>
      </p:sp>
      <p:sp>
        <p:nvSpPr>
          <p:cNvPr id="2" name="Date Placeholder 1"/>
          <p:cNvSpPr>
            <a:spLocks noGrp="1"/>
          </p:cNvSpPr>
          <p:nvPr>
            <p:ph type="dt" sz="half" idx="15"/>
          </p:nvPr>
        </p:nvSpPr>
        <p:spPr>
          <a:xfrm>
            <a:off x="360000" y="5817600"/>
            <a:ext cx="5400000" cy="244800"/>
          </a:xfrm>
        </p:spPr>
        <p:txBody>
          <a:bodyPr/>
          <a:lstStyle/>
          <a:p>
            <a:fld id="{E47301A0-FDD4-4DC2-AC53-301FFBB1E58B}" type="datetime4">
              <a:rPr lang="nl-BE" smtClean="0"/>
              <a:t>28 september 2018</a:t>
            </a:fld>
            <a:endParaRPr lang="nl-BE" dirty="0"/>
          </a:p>
        </p:txBody>
      </p:sp>
      <p:sp>
        <p:nvSpPr>
          <p:cNvPr id="5" name="Title 4"/>
          <p:cNvSpPr>
            <a:spLocks noGrp="1"/>
          </p:cNvSpPr>
          <p:nvPr>
            <p:ph type="title"/>
          </p:nvPr>
        </p:nvSpPr>
        <p:spPr>
          <a:xfrm>
            <a:off x="360000" y="360000"/>
            <a:ext cx="9360000" cy="935641"/>
          </a:xfrm>
        </p:spPr>
        <p:txBody>
          <a:bodyPr anchor="t" anchorCtr="0"/>
          <a:lstStyle/>
          <a:p>
            <a:r>
              <a:rPr lang="nl-NL" smtClean="0"/>
              <a:t>Klik om de stijl te bewerken</a:t>
            </a:r>
            <a:endParaRPr lang="nl-BE" dirty="0"/>
          </a:p>
        </p:txBody>
      </p:sp>
      <p:sp>
        <p:nvSpPr>
          <p:cNvPr id="9" name="TextBox 8"/>
          <p:cNvSpPr txBox="1"/>
          <p:nvPr/>
        </p:nvSpPr>
        <p:spPr>
          <a:xfrm>
            <a:off x="12458700" y="190500"/>
            <a:ext cx="419100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smtClean="0"/>
              <a:t>GEBRUIK DEZE SLIDE </a:t>
            </a:r>
            <a:r>
              <a:rPr lang="nl-BE" b="1" baseline="0" dirty="0" smtClean="0"/>
              <a:t>ENKEL MET EEN LICHTE FOTO, zodat de blauwe tekst erop leesbaar blijft. </a:t>
            </a:r>
            <a:endParaRPr lang="nl-BE" b="1" dirty="0" smtClean="0"/>
          </a:p>
          <a:p>
            <a:endParaRPr lang="nl-BE" dirty="0" smtClean="0"/>
          </a:p>
          <a:p>
            <a:r>
              <a:rPr lang="nl-BE" dirty="0" smtClean="0"/>
              <a:t>Let erop bij het invoegen of bewerken dat</a:t>
            </a:r>
            <a:r>
              <a:rPr lang="nl-BE" baseline="0" dirty="0" smtClean="0"/>
              <a:t> het logo in de </a:t>
            </a:r>
            <a:r>
              <a:rPr lang="nl-BE" baseline="0" dirty="0" err="1" smtClean="0"/>
              <a:t>rechteronderhoek</a:t>
            </a:r>
            <a:r>
              <a:rPr lang="nl-BE" baseline="0" dirty="0" smtClean="0"/>
              <a:t> blijft staan.</a:t>
            </a:r>
            <a:endParaRPr lang="nl-BE" dirty="0" smtClean="0"/>
          </a:p>
          <a:p>
            <a:endParaRPr lang="nl-BE" dirty="0" smtClean="0"/>
          </a:p>
          <a:p>
            <a:r>
              <a:rPr lang="nl-BE" dirty="0" smtClean="0"/>
              <a:t>Het logo is</a:t>
            </a:r>
            <a:r>
              <a:rPr lang="nl-BE" baseline="0" dirty="0" smtClean="0"/>
              <a:t> een vast element en dus niet </a:t>
            </a:r>
            <a:r>
              <a:rPr lang="nl-BE" baseline="0" dirty="0" err="1" smtClean="0"/>
              <a:t>invulbaar</a:t>
            </a:r>
            <a:r>
              <a:rPr lang="nl-BE" baseline="0" dirty="0" smtClean="0"/>
              <a:t>. Bij het invoegen van een nieuwe slide, zet PPT een vast overlappend element uit de master in de achtergrond, zodra alle </a:t>
            </a:r>
            <a:r>
              <a:rPr lang="nl-BE" baseline="0" dirty="0" err="1" smtClean="0"/>
              <a:t>invulbare</a:t>
            </a:r>
            <a:r>
              <a:rPr lang="nl-BE" baseline="0" dirty="0" smtClean="0"/>
              <a:t> velden (hier de foto) zijn ingevuld.</a:t>
            </a:r>
          </a:p>
          <a:p>
            <a:endParaRPr lang="nl-BE" baseline="0" dirty="0" smtClean="0"/>
          </a:p>
          <a:p>
            <a:r>
              <a:rPr lang="nl-BE" baseline="0" dirty="0" smtClean="0"/>
              <a:t>Vergeet dus niet na een bewerking of aanpassing het logo naar voor te brengen </a:t>
            </a:r>
            <a:r>
              <a:rPr lang="nl-BE" b="1" baseline="0" dirty="0" smtClean="0"/>
              <a:t>of het logo uit de masterslide te kopiëren </a:t>
            </a:r>
            <a:r>
              <a:rPr lang="nl-BE" baseline="0" dirty="0" smtClean="0"/>
              <a:t>en opnieuw te plakken als het niet meer zichtbaar is.</a:t>
            </a:r>
            <a:endParaRPr lang="nl-BE" dirty="0" smtClean="0"/>
          </a:p>
        </p:txBody>
      </p:sp>
    </p:spTree>
    <p:extLst>
      <p:ext uri="{BB962C8B-B14F-4D97-AF65-F5344CB8AC3E}">
        <p14:creationId xmlns:p14="http://schemas.microsoft.com/office/powerpoint/2010/main" val="34939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Titel in K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813600" cy="813600"/>
          </a:xfrm>
          <a:prstGeom prst="rect">
            <a:avLst/>
          </a:prstGeom>
        </p:spPr>
      </p:pic>
      <p:sp>
        <p:nvSpPr>
          <p:cNvPr id="4" name="Title 3"/>
          <p:cNvSpPr>
            <a:spLocks noGrp="1"/>
          </p:cNvSpPr>
          <p:nvPr>
            <p:ph type="title" hasCustomPrompt="1"/>
          </p:nvPr>
        </p:nvSpPr>
        <p:spPr>
          <a:xfrm>
            <a:off x="4662000" y="1854000"/>
            <a:ext cx="4680000" cy="1034129"/>
          </a:xfrm>
        </p:spPr>
        <p:txBody>
          <a:bodyPr anchor="t" anchorCtr="0"/>
          <a:lstStyle>
            <a:lvl1pPr>
              <a:defRPr>
                <a:solidFill>
                  <a:schemeClr val="tx2"/>
                </a:solidFill>
              </a:defRPr>
            </a:lvl1pPr>
          </a:lstStyle>
          <a:p>
            <a:r>
              <a:rPr lang="en-US" dirty="0" err="1" smtClean="0"/>
              <a:t>Titel</a:t>
            </a:r>
            <a:r>
              <a:rPr lang="en-US" dirty="0" smtClean="0"/>
              <a:t> van de </a:t>
            </a:r>
            <a:r>
              <a:rPr lang="en-US" dirty="0" err="1" smtClean="0"/>
              <a:t>presentatie</a:t>
            </a:r>
            <a:endParaRPr lang="nl-BE" dirty="0"/>
          </a:p>
        </p:txBody>
      </p:sp>
      <p:sp>
        <p:nvSpPr>
          <p:cNvPr id="2" name="Teardrop 1"/>
          <p:cNvSpPr/>
          <p:nvPr/>
        </p:nvSpPr>
        <p:spPr>
          <a:xfrm flipH="1">
            <a:off x="3999600" y="1177200"/>
            <a:ext cx="7905600" cy="7905600"/>
          </a:xfrm>
          <a:prstGeom prst="teardrop">
            <a:avLst/>
          </a:prstGeom>
          <a:noFill/>
          <a:ln w="177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 Placeholder 6"/>
          <p:cNvSpPr>
            <a:spLocks noGrp="1"/>
          </p:cNvSpPr>
          <p:nvPr>
            <p:ph type="body" sz="quarter" idx="11" hasCustomPrompt="1"/>
          </p:nvPr>
        </p:nvSpPr>
        <p:spPr>
          <a:xfrm>
            <a:off x="4662000" y="3358800"/>
            <a:ext cx="4680000" cy="244800"/>
          </a:xfrm>
        </p:spPr>
        <p:txBody>
          <a:bodyPr/>
          <a:lstStyle>
            <a:lvl1pPr>
              <a:defRPr/>
            </a:lvl1pPr>
          </a:lstStyle>
          <a:p>
            <a:pPr lvl="0"/>
            <a:r>
              <a:rPr lang="en-US" dirty="0" err="1" smtClean="0"/>
              <a:t>Voornaam</a:t>
            </a:r>
            <a:r>
              <a:rPr lang="en-US" dirty="0" smtClean="0"/>
              <a:t> </a:t>
            </a:r>
            <a:r>
              <a:rPr lang="en-US" dirty="0" err="1" smtClean="0"/>
              <a:t>Naam</a:t>
            </a:r>
            <a:endParaRPr lang="en-US" dirty="0" smtClean="0"/>
          </a:p>
        </p:txBody>
      </p:sp>
      <p:sp>
        <p:nvSpPr>
          <p:cNvPr id="10" name="Text Placeholder 9"/>
          <p:cNvSpPr>
            <a:spLocks noGrp="1"/>
          </p:cNvSpPr>
          <p:nvPr>
            <p:ph type="body" sz="quarter" idx="12" hasCustomPrompt="1"/>
          </p:nvPr>
        </p:nvSpPr>
        <p:spPr>
          <a:xfrm>
            <a:off x="4662000" y="3603600"/>
            <a:ext cx="4680000" cy="244800"/>
          </a:xfrm>
        </p:spPr>
        <p:txBody>
          <a:bodyPr/>
          <a:lstStyle>
            <a:lvl1pPr>
              <a:defRPr b="0">
                <a:solidFill>
                  <a:schemeClr val="tx2"/>
                </a:solidFill>
              </a:defRPr>
            </a:lvl1pPr>
          </a:lstStyle>
          <a:p>
            <a:pPr lvl="0"/>
            <a:r>
              <a:rPr lang="en-US" dirty="0" err="1" smtClean="0"/>
              <a:t>Functie</a:t>
            </a:r>
            <a:endParaRPr lang="en-US" dirty="0" smtClean="0"/>
          </a:p>
        </p:txBody>
      </p:sp>
      <p:sp>
        <p:nvSpPr>
          <p:cNvPr id="3" name="Date Placeholder 2"/>
          <p:cNvSpPr>
            <a:spLocks noGrp="1"/>
          </p:cNvSpPr>
          <p:nvPr>
            <p:ph type="dt" sz="half" idx="14"/>
          </p:nvPr>
        </p:nvSpPr>
        <p:spPr>
          <a:xfrm>
            <a:off x="4662000" y="3114000"/>
            <a:ext cx="4680000" cy="244800"/>
          </a:xfrm>
        </p:spPr>
        <p:txBody>
          <a:bodyPr/>
          <a:lstStyle/>
          <a:p>
            <a:fld id="{F959AF08-9AB4-455D-A2B4-73FC75E85BD1}" type="datetime4">
              <a:rPr lang="nl-BE" smtClean="0"/>
              <a:t>28 september 2018</a:t>
            </a:fld>
            <a:endParaRPr lang="nl-BE" dirty="0"/>
          </a:p>
        </p:txBody>
      </p:sp>
      <p:sp>
        <p:nvSpPr>
          <p:cNvPr id="9" name="TextBox 8"/>
          <p:cNvSpPr txBox="1"/>
          <p:nvPr/>
        </p:nvSpPr>
        <p:spPr>
          <a:xfrm>
            <a:off x="12458700" y="190500"/>
            <a:ext cx="4191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endParaRPr lang="nl-BE" dirty="0" smtClean="0"/>
          </a:p>
          <a:p>
            <a:r>
              <a:rPr lang="nl-BE" dirty="0" smtClean="0"/>
              <a:t>Gebruik</a:t>
            </a:r>
            <a:r>
              <a:rPr lang="nl-BE" baseline="0" dirty="0" smtClean="0"/>
              <a:t> op deze slide geen foto’s.</a:t>
            </a:r>
            <a:endParaRPr lang="nl-BE" dirty="0"/>
          </a:p>
        </p:txBody>
      </p:sp>
    </p:spTree>
    <p:extLst>
      <p:ext uri="{BB962C8B-B14F-4D97-AF65-F5344CB8AC3E}">
        <p14:creationId xmlns:p14="http://schemas.microsoft.com/office/powerpoint/2010/main" val="123289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C WIT">
    <p:spTree>
      <p:nvGrpSpPr>
        <p:cNvPr id="1" name=""/>
        <p:cNvGrpSpPr/>
        <p:nvPr/>
      </p:nvGrpSpPr>
      <p:grpSpPr>
        <a:xfrm>
          <a:off x="0" y="0"/>
          <a:ext cx="0" cy="0"/>
          <a:chOff x="0" y="0"/>
          <a:chExt cx="0" cy="0"/>
        </a:xfrm>
      </p:grpSpPr>
      <p:sp>
        <p:nvSpPr>
          <p:cNvPr id="7" name="Oval 6"/>
          <p:cNvSpPr/>
          <p:nvPr/>
        </p:nvSpPr>
        <p:spPr>
          <a:xfrm>
            <a:off x="360000" y="1331601"/>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dirty="0" smtClean="0"/>
              <a:t>Click to edit Master title style</a:t>
            </a:r>
            <a:endParaRPr lang="nl-BE" dirty="0"/>
          </a:p>
        </p:txBody>
      </p:sp>
      <p:sp>
        <p:nvSpPr>
          <p:cNvPr id="9" name="Text Placeholder 8"/>
          <p:cNvSpPr>
            <a:spLocks noGrp="1"/>
          </p:cNvSpPr>
          <p:nvPr>
            <p:ph type="body" sz="quarter" idx="10"/>
          </p:nvPr>
        </p:nvSpPr>
        <p:spPr>
          <a:xfrm>
            <a:off x="462755" y="1390650"/>
            <a:ext cx="10025961" cy="435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TextBox 5"/>
          <p:cNvSpPr txBox="1"/>
          <p:nvPr/>
        </p:nvSpPr>
        <p:spPr>
          <a:xfrm>
            <a:off x="12458700" y="190500"/>
            <a:ext cx="41910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u="sng" baseline="0" dirty="0" smtClean="0">
              <a:solidFill>
                <a:schemeClr val="tx2"/>
              </a:solidFill>
            </a:endParaRPr>
          </a:p>
          <a:p>
            <a:r>
              <a:rPr lang="nl-BE" dirty="0" smtClean="0"/>
              <a:t>Gebruik</a:t>
            </a:r>
            <a:r>
              <a:rPr lang="nl-BE" baseline="0" dirty="0" smtClean="0"/>
              <a:t> deze slide niet voor andere doeleinden dan een TOC/Agenda.</a:t>
            </a:r>
          </a:p>
          <a:p>
            <a:endParaRPr lang="nl-BE" baseline="0" dirty="0" smtClean="0"/>
          </a:p>
          <a:p>
            <a:r>
              <a:rPr lang="nl-BE" baseline="0" dirty="0" smtClean="0"/>
              <a:t>Vul de items in. Automatisch verschijnt een opsomming in de groene cirkeltjes.</a:t>
            </a:r>
          </a:p>
          <a:p>
            <a:endParaRPr lang="nl-BE" baseline="0" dirty="0" smtClean="0"/>
          </a:p>
          <a:p>
            <a:r>
              <a:rPr lang="nl-BE" baseline="0" dirty="0" smtClean="0"/>
              <a:t>Wij adviseren 7 items per slide. Meer nodig? Kopieer een groene cirkel, plak en lijn uit met het toegevoegde item. </a:t>
            </a:r>
          </a:p>
          <a:p>
            <a:endParaRPr lang="nl-BE" baseline="0" dirty="0" smtClean="0"/>
          </a:p>
          <a:p>
            <a:r>
              <a:rPr lang="nl-BE" baseline="0" dirty="0" smtClean="0"/>
              <a:t>Minder dan 7 items? Verwijder het teveel aan groene </a:t>
            </a:r>
            <a:r>
              <a:rPr lang="nl-BE" baseline="0" dirty="0" err="1" smtClean="0"/>
              <a:t>bullets</a:t>
            </a:r>
            <a:r>
              <a:rPr lang="nl-BE" baseline="0" dirty="0" smtClean="0"/>
              <a:t>.</a:t>
            </a:r>
          </a:p>
        </p:txBody>
      </p:sp>
    </p:spTree>
    <p:extLst>
      <p:ext uri="{BB962C8B-B14F-4D97-AF65-F5344CB8AC3E}">
        <p14:creationId xmlns:p14="http://schemas.microsoft.com/office/powerpoint/2010/main" val="426519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C F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solidFill>
            <a:schemeClr val="bg1"/>
          </a:solidFill>
        </p:spPr>
        <p:txBody>
          <a:bodyPr wrap="square" tIns="1440000">
            <a:noAutofit/>
          </a:bodyPr>
          <a:lstStyle>
            <a:lvl1pPr marL="0" indent="0" algn="ctr">
              <a:buNone/>
              <a:defRPr b="0" cap="all" baseline="0">
                <a:solidFill>
                  <a:schemeClr val="tx2"/>
                </a:solidFill>
              </a:defRPr>
            </a:lvl1pPr>
          </a:lstStyle>
          <a:p>
            <a:endParaRPr lang="nl-BE" dirty="0"/>
          </a:p>
        </p:txBody>
      </p:sp>
      <p:sp>
        <p:nvSpPr>
          <p:cNvPr id="7" name="Oval 6"/>
          <p:cNvSpPr/>
          <p:nvPr/>
        </p:nvSpPr>
        <p:spPr>
          <a:xfrm>
            <a:off x="360000" y="1331601"/>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nl-BE" dirty="0"/>
          </a:p>
        </p:txBody>
      </p:sp>
      <p:sp>
        <p:nvSpPr>
          <p:cNvPr id="8" name="Text Placeholder 7"/>
          <p:cNvSpPr>
            <a:spLocks noGrp="1"/>
          </p:cNvSpPr>
          <p:nvPr>
            <p:ph type="body" sz="quarter" idx="11"/>
          </p:nvPr>
        </p:nvSpPr>
        <p:spPr>
          <a:xfrm>
            <a:off x="462755" y="1390650"/>
            <a:ext cx="10025961" cy="246221"/>
          </a:xfrm>
        </p:spPr>
        <p:txBody>
          <a:bodyPr>
            <a:spAutoFit/>
          </a:bodyPr>
          <a:lstStyle>
            <a:lvl1pPr>
              <a:defRPr>
                <a:solidFill>
                  <a:srgbClr val="FFFFFF"/>
                </a:solidFill>
              </a:defRPr>
            </a:lvl1pPr>
            <a:lvl2pPr marL="457200" indent="0">
              <a:buNone/>
              <a:defRPr/>
            </a:lvl2pPr>
          </a:lstStyle>
          <a:p>
            <a:pPr lvl="0"/>
            <a:r>
              <a:rPr lang="en-US" dirty="0" smtClean="0"/>
              <a:t>Click to edit Master text styles</a:t>
            </a:r>
          </a:p>
        </p:txBody>
      </p:sp>
      <p:sp>
        <p:nvSpPr>
          <p:cNvPr id="6" name="TextBox 5"/>
          <p:cNvSpPr txBox="1"/>
          <p:nvPr/>
        </p:nvSpPr>
        <p:spPr>
          <a:xfrm>
            <a:off x="12458700" y="190500"/>
            <a:ext cx="41910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r>
              <a:rPr lang="nl-BE" dirty="0" smtClean="0"/>
              <a:t>Gebruik</a:t>
            </a:r>
            <a:r>
              <a:rPr lang="nl-BE" baseline="0" dirty="0" smtClean="0"/>
              <a:t> deze slide niet voor andere doeleinden dan een TOC/Agenda.</a:t>
            </a:r>
          </a:p>
          <a:p>
            <a:endParaRPr lang="nl-BE" baseline="0" dirty="0" smtClean="0"/>
          </a:p>
          <a:p>
            <a:r>
              <a:rPr lang="nl-BE" baseline="0" dirty="0" smtClean="0"/>
              <a:t>Vul de items in. Automatisch verschijnt een opsomming in de groene cirkeltjes.</a:t>
            </a:r>
          </a:p>
          <a:p>
            <a:endParaRPr lang="nl-BE" baseline="0" dirty="0" smtClean="0"/>
          </a:p>
          <a:p>
            <a:r>
              <a:rPr lang="nl-BE" baseline="0" dirty="0" smtClean="0"/>
              <a:t>Wij adviseren 5 items per slide. Meer nodig? Kopieer een groene cirkel, plak en lijn uit met het toegevoegde item. Of gebruik de eerste agenda-slide, die beter geschikt is voor meer items. </a:t>
            </a:r>
          </a:p>
          <a:p>
            <a:endParaRPr lang="nl-BE" baseline="0" dirty="0" smtClean="0"/>
          </a:p>
          <a:p>
            <a:r>
              <a:rPr lang="nl-BE" baseline="0" dirty="0" smtClean="0"/>
              <a:t>Minder dan 5 items? Verwijder het teveel aan groene </a:t>
            </a:r>
            <a:r>
              <a:rPr lang="nl-BE" baseline="0" dirty="0" err="1" smtClean="0"/>
              <a:t>bullets</a:t>
            </a:r>
            <a:r>
              <a:rPr lang="nl-BE" baseline="0" dirty="0" smtClean="0"/>
              <a:t>.</a:t>
            </a:r>
          </a:p>
        </p:txBody>
      </p:sp>
    </p:spTree>
    <p:extLst>
      <p:ext uri="{BB962C8B-B14F-4D97-AF65-F5344CB8AC3E}">
        <p14:creationId xmlns:p14="http://schemas.microsoft.com/office/powerpoint/2010/main" val="158710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C FOTO VORM">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10674350" cy="6858000"/>
          </a:xfrm>
          <a:custGeom>
            <a:avLst/>
            <a:gdLst>
              <a:gd name="connsiteX0" fmla="*/ 0 w 10674350"/>
              <a:gd name="connsiteY0" fmla="*/ 0 h 6858000"/>
              <a:gd name="connsiteX1" fmla="*/ 10674350 w 10674350"/>
              <a:gd name="connsiteY1" fmla="*/ 0 h 6858000"/>
              <a:gd name="connsiteX2" fmla="*/ 10674350 w 10674350"/>
              <a:gd name="connsiteY2" fmla="*/ 3429000 h 6858000"/>
              <a:gd name="connsiteX3" fmla="*/ 9684045 w 10674350"/>
              <a:gd name="connsiteY3" fmla="*/ 6858000 h 6858000"/>
              <a:gd name="connsiteX4" fmla="*/ 0 w 10674350"/>
              <a:gd name="connsiteY4" fmla="*/ 6858000 h 6858000"/>
              <a:gd name="connsiteX5" fmla="*/ 0 w 106743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4350" h="6858000">
                <a:moveTo>
                  <a:pt x="0" y="0"/>
                </a:moveTo>
                <a:lnTo>
                  <a:pt x="10674350" y="0"/>
                </a:lnTo>
                <a:cubicBezTo>
                  <a:pt x="10674350" y="0"/>
                  <a:pt x="10674350" y="0"/>
                  <a:pt x="10674350" y="3429000"/>
                </a:cubicBezTo>
                <a:cubicBezTo>
                  <a:pt x="10674350" y="4686300"/>
                  <a:pt x="10312508" y="5867400"/>
                  <a:pt x="9684045" y="6858000"/>
                </a:cubicBezTo>
                <a:cubicBezTo>
                  <a:pt x="9684045" y="6858000"/>
                  <a:pt x="9684045" y="6858000"/>
                  <a:pt x="0" y="6858000"/>
                </a:cubicBezTo>
                <a:cubicBezTo>
                  <a:pt x="0" y="6858000"/>
                  <a:pt x="0" y="6858000"/>
                  <a:pt x="0" y="0"/>
                </a:cubicBezTo>
                <a:close/>
              </a:path>
            </a:pathLst>
          </a:custGeom>
          <a:solidFill>
            <a:schemeClr val="bg1"/>
          </a:solidFill>
        </p:spPr>
        <p:txBody>
          <a:bodyPr wrap="square" tIns="1440000">
            <a:noAutofit/>
          </a:bodyPr>
          <a:lstStyle>
            <a:lvl1pPr marL="0" indent="0" algn="ctr">
              <a:buNone/>
              <a:defRPr b="0" cap="all" baseline="0">
                <a:solidFill>
                  <a:schemeClr val="tx2"/>
                </a:solidFill>
              </a:defRPr>
            </a:lvl1pPr>
          </a:lstStyle>
          <a:p>
            <a:endParaRPr lang="nl-BE" dirty="0"/>
          </a:p>
        </p:txBody>
      </p:sp>
      <p:sp>
        <p:nvSpPr>
          <p:cNvPr id="7" name="Oval 6"/>
          <p:cNvSpPr/>
          <p:nvPr/>
        </p:nvSpPr>
        <p:spPr>
          <a:xfrm>
            <a:off x="360000" y="5345213"/>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nl-BE" dirty="0"/>
          </a:p>
        </p:txBody>
      </p:sp>
      <p:sp>
        <p:nvSpPr>
          <p:cNvPr id="14" name="Text Placeholder 13"/>
          <p:cNvSpPr>
            <a:spLocks noGrp="1"/>
          </p:cNvSpPr>
          <p:nvPr>
            <p:ph type="body" sz="quarter" idx="11"/>
          </p:nvPr>
        </p:nvSpPr>
        <p:spPr>
          <a:xfrm>
            <a:off x="462756" y="5380578"/>
            <a:ext cx="10025961" cy="246221"/>
          </a:xfrm>
        </p:spPr>
        <p:txBody>
          <a:bodyPr anchor="b" anchorCtr="0">
            <a:spAutoFit/>
          </a:bodyPr>
          <a:lstStyle>
            <a:lvl1pPr>
              <a:defRPr>
                <a:solidFill>
                  <a:srgbClr val="FFFFFF"/>
                </a:solidFill>
              </a:defRPr>
            </a:lvl1pPr>
            <a:lvl2pPr marL="457200" indent="0">
              <a:buNone/>
              <a:defRPr/>
            </a:lvl2pPr>
          </a:lstStyle>
          <a:p>
            <a:pPr lvl="0"/>
            <a:r>
              <a:rPr lang="en-US" dirty="0" smtClean="0"/>
              <a:t>Click to edit Master text styles</a:t>
            </a:r>
          </a:p>
        </p:txBody>
      </p:sp>
      <p:sp>
        <p:nvSpPr>
          <p:cNvPr id="6" name="TextBox 5"/>
          <p:cNvSpPr txBox="1"/>
          <p:nvPr/>
        </p:nvSpPr>
        <p:spPr>
          <a:xfrm>
            <a:off x="12458700" y="190500"/>
            <a:ext cx="419100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solidFill>
                  <a:schemeClr val="tx2"/>
                </a:solidFill>
              </a:rPr>
              <a:t>OPMERKING</a:t>
            </a:r>
            <a:r>
              <a:rPr lang="nl-BE" b="1" u="sng" baseline="0" dirty="0" smtClean="0">
                <a:solidFill>
                  <a:schemeClr val="tx2"/>
                </a:solidFill>
              </a:rPr>
              <a:t>:</a:t>
            </a:r>
          </a:p>
          <a:p>
            <a:endParaRPr lang="nl-BE" dirty="0" smtClean="0"/>
          </a:p>
          <a:p>
            <a:r>
              <a:rPr lang="nl-BE" dirty="0" smtClean="0"/>
              <a:t>Gebruik</a:t>
            </a:r>
            <a:r>
              <a:rPr lang="nl-BE" baseline="0" dirty="0" smtClean="0"/>
              <a:t> deze slide niet voor andere doeleinden dan een TOC/Agenda.</a:t>
            </a:r>
          </a:p>
          <a:p>
            <a:endParaRPr lang="nl-BE" baseline="0" dirty="0" smtClean="0"/>
          </a:p>
          <a:p>
            <a:r>
              <a:rPr lang="nl-BE" baseline="0" dirty="0" smtClean="0"/>
              <a:t>Deze slide krijgt </a:t>
            </a:r>
            <a:r>
              <a:rPr lang="mr-IN" baseline="0" dirty="0" smtClean="0"/>
              <a:t>–</a:t>
            </a:r>
            <a:r>
              <a:rPr lang="nl-BE" baseline="0" dirty="0" smtClean="0"/>
              <a:t> door de lichte tekst </a:t>
            </a:r>
            <a:r>
              <a:rPr lang="mr-IN" baseline="0" dirty="0" smtClean="0"/>
              <a:t>–</a:t>
            </a:r>
            <a:r>
              <a:rPr lang="nl-BE" baseline="0" dirty="0" smtClean="0"/>
              <a:t> bij voorkeur een foto met DONKERE tinten. </a:t>
            </a:r>
          </a:p>
          <a:p>
            <a:endParaRPr lang="nl-BE" baseline="0" dirty="0" smtClean="0"/>
          </a:p>
          <a:p>
            <a:r>
              <a:rPr lang="nl-BE" baseline="0" dirty="0" smtClean="0"/>
              <a:t>Vul de items in. Automatisch verschijnt een opsomming in de groene cirkeltjes.</a:t>
            </a:r>
          </a:p>
          <a:p>
            <a:endParaRPr lang="nl-BE" baseline="0" dirty="0" smtClean="0"/>
          </a:p>
          <a:p>
            <a:r>
              <a:rPr lang="nl-BE" baseline="0" dirty="0" smtClean="0"/>
              <a:t>Wij adviseren 4 items per slide. Meer nodig? Kopieer een groene cirkel, plak en lijn uit met het toegevoegde item. Of gebruik de eerste agenda-slide, die beter geschikt is voor meer items. </a:t>
            </a:r>
          </a:p>
          <a:p>
            <a:endParaRPr lang="nl-BE" baseline="0" dirty="0" smtClean="0"/>
          </a:p>
          <a:p>
            <a:r>
              <a:rPr lang="nl-BE" baseline="0" dirty="0" smtClean="0"/>
              <a:t>Minder dan 4 items? Verwijder het teveel aan groene </a:t>
            </a:r>
            <a:r>
              <a:rPr lang="nl-BE" baseline="0" dirty="0" err="1" smtClean="0"/>
              <a:t>bullets</a:t>
            </a:r>
            <a:r>
              <a:rPr lang="nl-BE" baseline="0" dirty="0" smtClean="0"/>
              <a:t>.</a:t>
            </a:r>
          </a:p>
        </p:txBody>
      </p:sp>
    </p:spTree>
    <p:extLst>
      <p:ext uri="{BB962C8B-B14F-4D97-AF65-F5344CB8AC3E}">
        <p14:creationId xmlns:p14="http://schemas.microsoft.com/office/powerpoint/2010/main" val="2035656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885200"/>
            <a:ext cx="3960000" cy="467820"/>
          </a:xfrm>
          <a:prstGeom prst="rect">
            <a:avLst/>
          </a:prstGeom>
        </p:spPr>
        <p:txBody>
          <a:bodyPr vert="horz" wrap="square" lIns="0" tIns="0" rIns="0" bIns="0" rtlCol="0" anchor="b" anchorCtr="0">
            <a:spAutoFit/>
          </a:bodyPr>
          <a:lstStyle/>
          <a:p>
            <a:endParaRPr lang="nl-BE" dirty="0"/>
          </a:p>
        </p:txBody>
      </p:sp>
      <p:sp>
        <p:nvSpPr>
          <p:cNvPr id="3" name="Text Placeholder 2"/>
          <p:cNvSpPr>
            <a:spLocks noGrp="1"/>
          </p:cNvSpPr>
          <p:nvPr>
            <p:ph type="body" idx="1"/>
          </p:nvPr>
        </p:nvSpPr>
        <p:spPr>
          <a:xfrm>
            <a:off x="360000" y="6062400"/>
            <a:ext cx="3960000" cy="246221"/>
          </a:xfrm>
          <a:prstGeom prst="rect">
            <a:avLst/>
          </a:prstGeom>
        </p:spPr>
        <p:txBody>
          <a:bodyPr vert="horz" wrap="square" lIns="0" tIns="0" rIns="0" bIns="0" rtlCol="0" anchor="t" anchorCtr="0">
            <a:spAutoFit/>
          </a:bodyPr>
          <a:lstStyle/>
          <a:p>
            <a:pPr lvl="0"/>
            <a:endParaRPr lang="en-US" dirty="0" smtClean="0"/>
          </a:p>
        </p:txBody>
      </p:sp>
      <p:sp>
        <p:nvSpPr>
          <p:cNvPr id="4" name="Date Placeholder 3"/>
          <p:cNvSpPr>
            <a:spLocks noGrp="1"/>
          </p:cNvSpPr>
          <p:nvPr>
            <p:ph type="dt" sz="half" idx="2"/>
          </p:nvPr>
        </p:nvSpPr>
        <p:spPr>
          <a:xfrm>
            <a:off x="360000" y="5817600"/>
            <a:ext cx="3960000" cy="244800"/>
          </a:xfrm>
          <a:prstGeom prst="rect">
            <a:avLst/>
          </a:prstGeom>
        </p:spPr>
        <p:txBody>
          <a:bodyPr vert="horz" lIns="0" tIns="0" rIns="0" bIns="0" rtlCol="0" anchor="t" anchorCtr="0"/>
          <a:lstStyle>
            <a:lvl1pPr algn="l">
              <a:defRPr sz="1600">
                <a:solidFill>
                  <a:schemeClr val="tx2"/>
                </a:solidFill>
              </a:defRPr>
            </a:lvl1pPr>
          </a:lstStyle>
          <a:p>
            <a:fld id="{AFB5C2F6-89EF-40B8-9AB0-34DC303D8BF3}" type="datetime4">
              <a:rPr lang="nl-BE" smtClean="0"/>
              <a:t>28 september 2018</a:t>
            </a:fld>
            <a:endParaRPr lang="nl-BE" dirty="0"/>
          </a:p>
        </p:txBody>
      </p:sp>
    </p:spTree>
    <p:extLst>
      <p:ext uri="{BB962C8B-B14F-4D97-AF65-F5344CB8AC3E}">
        <p14:creationId xmlns:p14="http://schemas.microsoft.com/office/powerpoint/2010/main" val="2412929755"/>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60" r:id="rId3"/>
    <p:sldLayoutId id="2147483661" r:id="rId4"/>
    <p:sldLayoutId id="2147483662" r:id="rId5"/>
    <p:sldLayoutId id="2147483663" r:id="rId6"/>
  </p:sldLayoutIdLst>
  <p:hf sldNum="0" hdr="0" ftr="0"/>
  <p:txStyles>
    <p:titleStyle>
      <a:lvl1pPr algn="l" defTabSz="914400" rtl="0" eaLnBrk="1" latinLnBrk="0" hangingPunct="1">
        <a:lnSpc>
          <a:spcPct val="80000"/>
        </a:lnSpc>
        <a:spcBef>
          <a:spcPct val="0"/>
        </a:spcBef>
        <a:buNone/>
        <a:defRPr sz="3800" b="1" kern="1200" baseline="0">
          <a:solidFill>
            <a:srgbClr val="16284A"/>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b="1" kern="1200" baseline="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tabLst>
          <a:tab pos="990600" algn="l"/>
        </a:tabLst>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tabLst>
          <a:tab pos="990600" algn="l"/>
        </a:tabLst>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tabLst>
          <a:tab pos="990600" algn="l"/>
        </a:tabLst>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tabLst>
          <a:tab pos="99060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8" y="360000"/>
            <a:ext cx="10128719" cy="584775"/>
          </a:xfrm>
          <a:prstGeom prst="rect">
            <a:avLst/>
          </a:prstGeom>
        </p:spPr>
        <p:txBody>
          <a:bodyPr vert="horz" wrap="square" lIns="0" tIns="0" rIns="0" bIns="0" rtlCol="0" anchor="t" anchorCtr="0">
            <a:spAutoFit/>
          </a:bodyPr>
          <a:lstStyle/>
          <a:p>
            <a:r>
              <a:rPr lang="en-US" dirty="0" smtClean="0"/>
              <a:t>Agenda</a:t>
            </a:r>
            <a:endParaRPr lang="nl-BE" dirty="0"/>
          </a:p>
        </p:txBody>
      </p:sp>
      <p:sp>
        <p:nvSpPr>
          <p:cNvPr id="3" name="Text Placeholder 2"/>
          <p:cNvSpPr>
            <a:spLocks noGrp="1"/>
          </p:cNvSpPr>
          <p:nvPr>
            <p:ph type="body" idx="1"/>
          </p:nvPr>
        </p:nvSpPr>
        <p:spPr>
          <a:xfrm>
            <a:off x="450056" y="1390650"/>
            <a:ext cx="10049215" cy="4350288"/>
          </a:xfrm>
          <a:prstGeom prst="rect">
            <a:avLst/>
          </a:prstGeom>
        </p:spPr>
        <p:txBody>
          <a:bodyPr vert="horz" lIns="0" tIns="0" rIns="0" bIns="0" rtlCol="0">
            <a:normAutofit/>
          </a:bodyPr>
          <a:lstStyle/>
          <a:p>
            <a:pPr lvl="0"/>
            <a:r>
              <a:rPr lang="en-US" dirty="0" smtClean="0"/>
              <a:t>Click to edit Master text styles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0400" y="360000"/>
            <a:ext cx="813600" cy="813600"/>
          </a:xfrm>
          <a:prstGeom prst="rect">
            <a:avLst/>
          </a:prstGeom>
        </p:spPr>
      </p:pic>
    </p:spTree>
    <p:extLst>
      <p:ext uri="{BB962C8B-B14F-4D97-AF65-F5344CB8AC3E}">
        <p14:creationId xmlns:p14="http://schemas.microsoft.com/office/powerpoint/2010/main" val="3572798386"/>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Lst>
  <p:hf sldNum="0" hdr="0" ftr="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442800" indent="-442800" algn="l" defTabSz="914400" rtl="0" eaLnBrk="1" latinLnBrk="0" hangingPunct="1">
        <a:lnSpc>
          <a:spcPct val="100000"/>
        </a:lnSpc>
        <a:spcBef>
          <a:spcPts val="2551"/>
        </a:spcBef>
        <a:buClr>
          <a:schemeClr val="tx2"/>
        </a:buClr>
        <a:buFont typeface="+mj-lt"/>
        <a:buAutoNum type="arabicPeriod"/>
        <a:defRPr sz="1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720000"/>
            <a:ext cx="10515600" cy="467820"/>
          </a:xfrm>
          <a:prstGeom prst="rect">
            <a:avLst/>
          </a:prstGeom>
        </p:spPr>
        <p:txBody>
          <a:bodyPr vert="horz" lIns="0" tIns="0" rIns="0" bIns="0" rtlCol="0" anchor="t" anchorCtr="0">
            <a:spAutoFit/>
          </a:bodyPr>
          <a:lstStyle/>
          <a:p>
            <a:r>
              <a:rPr lang="en-US" dirty="0" smtClean="0"/>
              <a:t>Click to edit Master title style</a:t>
            </a:r>
            <a:endParaRPr lang="nl-BE" dirty="0"/>
          </a:p>
        </p:txBody>
      </p:sp>
      <p:sp>
        <p:nvSpPr>
          <p:cNvPr id="3" name="Text Placeholder 2"/>
          <p:cNvSpPr>
            <a:spLocks noGrp="1"/>
          </p:cNvSpPr>
          <p:nvPr>
            <p:ph type="body" idx="1"/>
          </p:nvPr>
        </p:nvSpPr>
        <p:spPr>
          <a:xfrm>
            <a:off x="360000" y="360000"/>
            <a:ext cx="10515600" cy="249299"/>
          </a:xfrm>
          <a:prstGeom prst="rect">
            <a:avLst/>
          </a:prstGeom>
        </p:spPr>
        <p:txBody>
          <a:bodyPr vert="horz" lIns="0" tIns="0" rIns="0" bIns="0" rtlCol="0">
            <a:spAutoFit/>
          </a:bodyPr>
          <a:lstStyle/>
          <a:p>
            <a:pPr lvl="0"/>
            <a:r>
              <a:rPr lang="en-US" dirty="0" smtClean="0"/>
              <a:t>Click to edit Master text styles</a:t>
            </a:r>
            <a:endParaRPr lang="nl-BE" dirty="0"/>
          </a:p>
        </p:txBody>
      </p:sp>
    </p:spTree>
    <p:extLst>
      <p:ext uri="{BB962C8B-B14F-4D97-AF65-F5344CB8AC3E}">
        <p14:creationId xmlns:p14="http://schemas.microsoft.com/office/powerpoint/2010/main" val="1683827898"/>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Lst>
  <p:hf sldNum="0" hdr="0" ftr="0"/>
  <p:txStyles>
    <p:titleStyle>
      <a:lvl1pPr algn="l" defTabSz="914400" rtl="0" eaLnBrk="1" latinLnBrk="0" hangingPunct="1">
        <a:lnSpc>
          <a:spcPct val="80000"/>
        </a:lnSpc>
        <a:spcBef>
          <a:spcPct val="0"/>
        </a:spcBef>
        <a:buNone/>
        <a:defRPr sz="3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640000" cy="526298"/>
          </a:xfrm>
          <a:prstGeom prst="rect">
            <a:avLst/>
          </a:prstGeom>
        </p:spPr>
        <p:txBody>
          <a:bodyPr vert="horz" wrap="square" lIns="0" tIns="0" rIns="0" bIns="0" rtlCol="0" anchor="t" anchorCtr="0">
            <a:spAutoFit/>
          </a:bodyPr>
          <a:lstStyle/>
          <a:p>
            <a:r>
              <a:rPr lang="en-US" dirty="0" smtClean="0"/>
              <a:t>Click to edit Master title style</a:t>
            </a:r>
            <a:endParaRPr lang="nl-BE" dirty="0"/>
          </a:p>
        </p:txBody>
      </p:sp>
      <p:sp>
        <p:nvSpPr>
          <p:cNvPr id="3" name="Text Placeholder 2"/>
          <p:cNvSpPr>
            <a:spLocks noGrp="1"/>
          </p:cNvSpPr>
          <p:nvPr>
            <p:ph type="body" idx="1"/>
          </p:nvPr>
        </p:nvSpPr>
        <p:spPr>
          <a:xfrm>
            <a:off x="360000" y="1260000"/>
            <a:ext cx="7200000" cy="1463478"/>
          </a:xfrm>
          <a:prstGeom prst="rect">
            <a:avLst/>
          </a:prstGeom>
        </p:spPr>
        <p:txBody>
          <a:bodyPr vert="horz" wrap="square" lIns="0" tIns="0" rIns="0" bIns="0" rtlCol="0" anchor="t" anchorCtr="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30400" y="360000"/>
            <a:ext cx="813600" cy="813600"/>
          </a:xfrm>
          <a:prstGeom prst="rect">
            <a:avLst/>
          </a:prstGeom>
        </p:spPr>
      </p:pic>
    </p:spTree>
    <p:extLst>
      <p:ext uri="{BB962C8B-B14F-4D97-AF65-F5344CB8AC3E}">
        <p14:creationId xmlns:p14="http://schemas.microsoft.com/office/powerpoint/2010/main" val="1331118350"/>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7" r:id="rId3"/>
    <p:sldLayoutId id="2147483685" r:id="rId4"/>
    <p:sldLayoutId id="2147483686" r:id="rId5"/>
  </p:sldLayoutIdLst>
  <p:hf sldNum="0" hdr="0" ftr="0"/>
  <p:txStyles>
    <p:titleStyle>
      <a:lvl1pPr algn="l" defTabSz="914400" rtl="0" eaLnBrk="1" latinLnBrk="0" hangingPunct="1">
        <a:lnSpc>
          <a:spcPct val="90000"/>
        </a:lnSpc>
        <a:spcBef>
          <a:spcPct val="0"/>
        </a:spcBef>
        <a:buNone/>
        <a:defRPr sz="3800" b="1" kern="1200">
          <a:solidFill>
            <a:schemeClr val="tx2"/>
          </a:solidFill>
          <a:latin typeface="+mj-lt"/>
          <a:ea typeface="+mj-ea"/>
          <a:cs typeface="+mj-cs"/>
        </a:defRPr>
      </a:lvl1pPr>
    </p:titleStyle>
    <p:bodyStyle>
      <a:lvl1pPr marL="108000" indent="-108000" algn="l" defTabSz="914400" rtl="0" eaLnBrk="1" latinLnBrk="0" hangingPunct="1">
        <a:lnSpc>
          <a:spcPct val="110000"/>
        </a:lnSpc>
        <a:spcBef>
          <a:spcPts val="0"/>
        </a:spcBef>
        <a:spcAft>
          <a:spcPts val="850"/>
        </a:spcAft>
        <a:buSzPct val="100000"/>
        <a:buFont typeface="Arial" panose="020B0604020202020204" pitchFamily="34" charset="0"/>
        <a:buChar char="•"/>
        <a:defRPr sz="1800" kern="1200" baseline="0">
          <a:solidFill>
            <a:schemeClr val="tx2"/>
          </a:solidFill>
          <a:latin typeface="+mn-lt"/>
          <a:ea typeface="+mn-ea"/>
          <a:cs typeface="+mn-cs"/>
        </a:defRPr>
      </a:lvl1pPr>
      <a:lvl2pPr marL="518400" indent="-79200" algn="l" defTabSz="914400" rtl="0" eaLnBrk="1" latinLnBrk="0" hangingPunct="1">
        <a:lnSpc>
          <a:spcPct val="110000"/>
        </a:lnSpc>
        <a:spcBef>
          <a:spcPts val="0"/>
        </a:spcBef>
        <a:spcAft>
          <a:spcPts val="624"/>
        </a:spcAft>
        <a:buFont typeface="Arial" panose="020B0604020202020204" pitchFamily="34" charset="0"/>
        <a:buChar char="•"/>
        <a:defRPr sz="1200" kern="1200">
          <a:solidFill>
            <a:schemeClr val="tx2"/>
          </a:solidFill>
          <a:latin typeface="+mn-lt"/>
          <a:ea typeface="+mn-ea"/>
          <a:cs typeface="+mn-cs"/>
        </a:defRPr>
      </a:lvl2pPr>
      <a:lvl3pPr marL="1143000" indent="-79200" algn="l" defTabSz="914400" rtl="0" eaLnBrk="1" latinLnBrk="0" hangingPunct="1">
        <a:lnSpc>
          <a:spcPct val="110000"/>
        </a:lnSpc>
        <a:spcBef>
          <a:spcPts val="0"/>
        </a:spcBef>
        <a:spcAft>
          <a:spcPts val="624"/>
        </a:spcAft>
        <a:buFont typeface="Arial" panose="020B0604020202020204" pitchFamily="34" charset="0"/>
        <a:buChar char="•"/>
        <a:defRPr sz="1200" kern="1200">
          <a:solidFill>
            <a:schemeClr val="tx2"/>
          </a:solidFill>
          <a:latin typeface="+mn-lt"/>
          <a:ea typeface="+mn-ea"/>
          <a:cs typeface="+mn-cs"/>
        </a:defRPr>
      </a:lvl3pPr>
      <a:lvl4pPr marL="1600200" indent="-79200" algn="l" defTabSz="914400" rtl="0" eaLnBrk="1" latinLnBrk="0" hangingPunct="1">
        <a:lnSpc>
          <a:spcPct val="110000"/>
        </a:lnSpc>
        <a:spcBef>
          <a:spcPts val="0"/>
        </a:spcBef>
        <a:spcAft>
          <a:spcPts val="624"/>
        </a:spcAft>
        <a:buFont typeface="Arial" panose="020B0604020202020204" pitchFamily="34" charset="0"/>
        <a:buChar char="•"/>
        <a:defRPr sz="1200" kern="1200">
          <a:solidFill>
            <a:schemeClr val="tx2"/>
          </a:solidFill>
          <a:latin typeface="+mn-lt"/>
          <a:ea typeface="+mn-ea"/>
          <a:cs typeface="+mn-cs"/>
        </a:defRPr>
      </a:lvl4pPr>
      <a:lvl5pPr marL="2057400" indent="-79200" algn="l" defTabSz="914400" rtl="0" eaLnBrk="1" latinLnBrk="0" hangingPunct="1">
        <a:lnSpc>
          <a:spcPct val="110000"/>
        </a:lnSpc>
        <a:spcBef>
          <a:spcPts val="0"/>
        </a:spcBef>
        <a:spcAft>
          <a:spcPts val="624"/>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t" anchorCtr="0">
            <a:noAutofit/>
          </a:bodyPr>
          <a:lstStyle/>
          <a:p>
            <a:r>
              <a:rPr lang="en-US" dirty="0" smtClean="0"/>
              <a:t>Click to edit Master title style</a:t>
            </a:r>
            <a:endParaRPr lang="nl-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Tree>
    <p:extLst>
      <p:ext uri="{BB962C8B-B14F-4D97-AF65-F5344CB8AC3E}">
        <p14:creationId xmlns:p14="http://schemas.microsoft.com/office/powerpoint/2010/main" val="1395595040"/>
      </p:ext>
    </p:extLst>
  </p:cSld>
  <p:clrMap bg1="lt1" tx1="dk1" bg2="lt2" tx2="dk2" accent1="accent1" accent2="accent2" accent3="accent3" accent4="accent4" accent5="accent5" accent6="accent6" hlink="hlink" folHlink="folHlink"/>
  <p:sldLayoutIdLst>
    <p:sldLayoutId id="2147483655" r:id="rId1"/>
  </p:sldLayoutIdLst>
  <p:hf sldNum="0" hdr="0" ftr="0"/>
  <p:txStyles>
    <p:titleStyle>
      <a:lvl1pPr algn="l" defTabSz="914400" rtl="0" eaLnBrk="1" latinLnBrk="0" hangingPunct="1">
        <a:lnSpc>
          <a:spcPct val="90000"/>
        </a:lnSpc>
        <a:spcBef>
          <a:spcPct val="0"/>
        </a:spcBef>
        <a:buNone/>
        <a:defRPr sz="38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8" y="360000"/>
            <a:ext cx="10128719" cy="584775"/>
          </a:xfrm>
          <a:prstGeom prst="rect">
            <a:avLst/>
          </a:prstGeom>
        </p:spPr>
        <p:txBody>
          <a:bodyPr vert="horz" wrap="square" lIns="0" tIns="0" rIns="0" bIns="0" rtlCol="0" anchor="t" anchorCtr="0">
            <a:spAutoFit/>
          </a:bodyPr>
          <a:lstStyle/>
          <a:p>
            <a:r>
              <a:rPr lang="en-US" dirty="0" smtClean="0"/>
              <a:t>Agenda</a:t>
            </a:r>
            <a:endParaRPr lang="nl-BE" dirty="0"/>
          </a:p>
        </p:txBody>
      </p:sp>
      <p:sp>
        <p:nvSpPr>
          <p:cNvPr id="3" name="Text Placeholder 2"/>
          <p:cNvSpPr>
            <a:spLocks noGrp="1"/>
          </p:cNvSpPr>
          <p:nvPr>
            <p:ph type="body" idx="1"/>
          </p:nvPr>
        </p:nvSpPr>
        <p:spPr>
          <a:xfrm>
            <a:off x="450056" y="1390650"/>
            <a:ext cx="10049215" cy="4350288"/>
          </a:xfrm>
          <a:prstGeom prst="rect">
            <a:avLst/>
          </a:prstGeom>
        </p:spPr>
        <p:txBody>
          <a:bodyPr vert="horz" lIns="0" tIns="0" rIns="0" bIns="0" rtlCol="0">
            <a:normAutofit/>
          </a:bodyPr>
          <a:lstStyle/>
          <a:p>
            <a:pPr lvl="0"/>
            <a:r>
              <a:rPr lang="en-US" dirty="0" smtClean="0"/>
              <a:t>Click to edit Master text styles</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30400" y="360000"/>
            <a:ext cx="813600" cy="813600"/>
          </a:xfrm>
          <a:prstGeom prst="rect">
            <a:avLst/>
          </a:prstGeom>
        </p:spPr>
      </p:pic>
    </p:spTree>
    <p:extLst>
      <p:ext uri="{BB962C8B-B14F-4D97-AF65-F5344CB8AC3E}">
        <p14:creationId xmlns:p14="http://schemas.microsoft.com/office/powerpoint/2010/main" val="17152215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ftr="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442800" indent="-442800" algn="l" defTabSz="914400" rtl="0" eaLnBrk="1" latinLnBrk="0" hangingPunct="1">
        <a:lnSpc>
          <a:spcPct val="100000"/>
        </a:lnSpc>
        <a:spcBef>
          <a:spcPts val="2551"/>
        </a:spcBef>
        <a:buClr>
          <a:schemeClr val="tx2"/>
        </a:buClr>
        <a:buFont typeface="+mj-lt"/>
        <a:buAutoNum type="arabicPeriod"/>
        <a:defRPr sz="1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chart" Target="../charts/chart3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6.xml"/><Relationship Id="rId4" Type="http://schemas.openxmlformats.org/officeDocument/2006/relationships/chart" Target="../charts/chart39.xml"/></Relationships>
</file>

<file path=ppt/slides/_rels/slide3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4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Tomas Coppens &amp; Laure </a:t>
            </a:r>
            <a:r>
              <a:rPr lang="nl-BE" dirty="0" err="1" smtClean="0"/>
              <a:t>Weckx</a:t>
            </a:r>
            <a:endParaRPr lang="nl-BE" dirty="0"/>
          </a:p>
        </p:txBody>
      </p:sp>
      <p:sp>
        <p:nvSpPr>
          <p:cNvPr id="3" name="Tijdelijke aanduiding voor inhoud 2"/>
          <p:cNvSpPr>
            <a:spLocks noGrp="1"/>
          </p:cNvSpPr>
          <p:nvPr>
            <p:ph sz="quarter" idx="10"/>
          </p:nvPr>
        </p:nvSpPr>
        <p:spPr/>
        <p:txBody>
          <a:bodyPr/>
          <a:lstStyle/>
          <a:p>
            <a:r>
              <a:rPr lang="nl-BE" dirty="0" smtClean="0"/>
              <a:t>VRT-Studiedienst</a:t>
            </a:r>
            <a:endParaRPr lang="nl-BE" dirty="0"/>
          </a:p>
        </p:txBody>
      </p:sp>
      <p:sp>
        <p:nvSpPr>
          <p:cNvPr id="4" name="Titel 3"/>
          <p:cNvSpPr>
            <a:spLocks noGrp="1"/>
          </p:cNvSpPr>
          <p:nvPr>
            <p:ph type="title"/>
          </p:nvPr>
        </p:nvSpPr>
        <p:spPr>
          <a:xfrm>
            <a:off x="360000" y="3137029"/>
            <a:ext cx="3960000" cy="2215991"/>
          </a:xfrm>
        </p:spPr>
        <p:txBody>
          <a:bodyPr/>
          <a:lstStyle/>
          <a:p>
            <a:pPr>
              <a:lnSpc>
                <a:spcPct val="100000"/>
              </a:lnSpc>
            </a:pPr>
            <a:r>
              <a:rPr lang="nl-BE" sz="6000" dirty="0" smtClean="0"/>
              <a:t>First </a:t>
            </a:r>
            <a:r>
              <a:rPr lang="nl-BE" sz="6000" dirty="0" err="1" smtClean="0"/>
              <a:t>voters</a:t>
            </a:r>
            <a:r>
              <a:rPr lang="nl-BE" dirty="0" smtClean="0"/>
              <a:t/>
            </a:r>
            <a:br>
              <a:rPr lang="nl-BE" dirty="0" smtClean="0"/>
            </a:br>
            <a:r>
              <a:rPr lang="nl-BE" sz="2800" dirty="0" smtClean="0"/>
              <a:t>Jongeren en de </a:t>
            </a:r>
            <a:r>
              <a:rPr lang="nl-BE" sz="2800" dirty="0" err="1" smtClean="0"/>
              <a:t>gemeenteraads-verkiezingen</a:t>
            </a:r>
            <a:r>
              <a:rPr lang="nl-BE" sz="2800" dirty="0" smtClean="0"/>
              <a:t> van 2018</a:t>
            </a:r>
            <a:endParaRPr lang="nl-BE" sz="2800" dirty="0"/>
          </a:p>
        </p:txBody>
      </p:sp>
      <p:sp>
        <p:nvSpPr>
          <p:cNvPr id="5" name="Tijdelijke aanduiding voor datum 4"/>
          <p:cNvSpPr>
            <a:spLocks noGrp="1"/>
          </p:cNvSpPr>
          <p:nvPr>
            <p:ph type="dt" sz="half" idx="12"/>
          </p:nvPr>
        </p:nvSpPr>
        <p:spPr/>
        <p:txBody>
          <a:bodyPr/>
          <a:lstStyle/>
          <a:p>
            <a:fld id="{2207407E-DAE9-460D-AB15-76BF8D4A83A9}" type="datetime4">
              <a:rPr lang="nl-BE" smtClean="0"/>
              <a:t>28 september 2018</a:t>
            </a:fld>
            <a:endParaRPr lang="nl-BE" dirty="0"/>
          </a:p>
        </p:txBody>
      </p:sp>
      <p:pic>
        <p:nvPicPr>
          <p:cNvPr id="7" name="Tijdelijke aanduiding voor afbeelding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619" r="14619"/>
          <a:stretch>
            <a:fillRect/>
          </a:stretch>
        </p:blipFill>
        <p:spPr/>
      </p:pic>
    </p:spTree>
    <p:extLst>
      <p:ext uri="{BB962C8B-B14F-4D97-AF65-F5344CB8AC3E}">
        <p14:creationId xmlns:p14="http://schemas.microsoft.com/office/powerpoint/2010/main" val="172621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Overzicht interesse per doelgroep</a:t>
            </a:r>
            <a:endParaRPr lang="nl-BE" dirty="0"/>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3307313361"/>
              </p:ext>
            </p:extLst>
          </p:nvPr>
        </p:nvGraphicFramePr>
        <p:xfrm>
          <a:off x="864523" y="1260475"/>
          <a:ext cx="6695151" cy="51655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Ben je geïnteresseerd in politiek? Basis: iedereen, N=868.</a:t>
            </a:r>
            <a:endParaRPr lang="nl-BE" sz="1200" dirty="0">
              <a:solidFill>
                <a:srgbClr val="D9D9D6">
                  <a:lumMod val="50000"/>
                </a:srgbClr>
              </a:solidFill>
            </a:endParaRPr>
          </a:p>
        </p:txBody>
      </p:sp>
      <p:pic>
        <p:nvPicPr>
          <p:cNvPr id="5" name="Tijdelijke aanduiding voor afbeelding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9994" r="29994"/>
          <a:stretch>
            <a:fillRect/>
          </a:stretch>
        </p:blipFill>
        <p:spPr/>
      </p:pic>
      <p:cxnSp>
        <p:nvCxnSpPr>
          <p:cNvPr id="4" name="Rechte verbindingslijn met pijl 3"/>
          <p:cNvCxnSpPr/>
          <p:nvPr/>
        </p:nvCxnSpPr>
        <p:spPr>
          <a:xfrm>
            <a:off x="540327" y="1828800"/>
            <a:ext cx="0" cy="4320000"/>
          </a:xfrm>
          <a:prstGeom prst="straightConnector1">
            <a:avLst/>
          </a:prstGeom>
          <a:ln w="28575">
            <a:headEnd type="triangle"/>
            <a:tailEnd type="triangle"/>
          </a:ln>
        </p:spPr>
        <p:style>
          <a:lnRef idx="1">
            <a:schemeClr val="accent6"/>
          </a:lnRef>
          <a:fillRef idx="0">
            <a:schemeClr val="accent6"/>
          </a:fillRef>
          <a:effectRef idx="0">
            <a:schemeClr val="accent6"/>
          </a:effectRef>
          <a:fontRef idx="minor">
            <a:schemeClr val="tx1"/>
          </a:fontRef>
        </p:style>
      </p:cxnSp>
      <p:sp>
        <p:nvSpPr>
          <p:cNvPr id="7" name="Tekstvak 6"/>
          <p:cNvSpPr txBox="1"/>
          <p:nvPr/>
        </p:nvSpPr>
        <p:spPr>
          <a:xfrm>
            <a:off x="16625" y="1582023"/>
            <a:ext cx="1047404" cy="338554"/>
          </a:xfrm>
          <a:prstGeom prst="rect">
            <a:avLst/>
          </a:prstGeom>
          <a:noFill/>
        </p:spPr>
        <p:txBody>
          <a:bodyPr wrap="square" rtlCol="0">
            <a:spAutoFit/>
          </a:bodyPr>
          <a:lstStyle/>
          <a:p>
            <a:pPr algn="ctr"/>
            <a:r>
              <a:rPr lang="nl-BE" sz="1600" b="1" dirty="0" smtClean="0">
                <a:solidFill>
                  <a:schemeClr val="accent4"/>
                </a:solidFill>
              </a:rPr>
              <a:t>MEER</a:t>
            </a:r>
            <a:endParaRPr lang="nl-BE" sz="1600" b="1" dirty="0">
              <a:solidFill>
                <a:schemeClr val="accent4"/>
              </a:solidFill>
            </a:endParaRPr>
          </a:p>
        </p:txBody>
      </p:sp>
      <p:sp>
        <p:nvSpPr>
          <p:cNvPr id="10" name="Tekstvak 9"/>
          <p:cNvSpPr txBox="1"/>
          <p:nvPr/>
        </p:nvSpPr>
        <p:spPr>
          <a:xfrm>
            <a:off x="13058" y="6095646"/>
            <a:ext cx="1047404" cy="338554"/>
          </a:xfrm>
          <a:prstGeom prst="rect">
            <a:avLst/>
          </a:prstGeom>
          <a:noFill/>
        </p:spPr>
        <p:txBody>
          <a:bodyPr wrap="square" rtlCol="0">
            <a:spAutoFit/>
          </a:bodyPr>
          <a:lstStyle/>
          <a:p>
            <a:pPr algn="ctr"/>
            <a:r>
              <a:rPr lang="nl-BE" sz="1600" b="1" dirty="0" smtClean="0">
                <a:solidFill>
                  <a:schemeClr val="accent4"/>
                </a:solidFill>
              </a:rPr>
              <a:t>MINDER</a:t>
            </a:r>
            <a:endParaRPr lang="nl-BE" sz="1600" b="1" dirty="0">
              <a:solidFill>
                <a:schemeClr val="accent4"/>
              </a:solidFill>
            </a:endParaRPr>
          </a:p>
        </p:txBody>
      </p:sp>
    </p:spTree>
    <p:extLst>
      <p:ext uri="{BB962C8B-B14F-4D97-AF65-F5344CB8AC3E}">
        <p14:creationId xmlns:p14="http://schemas.microsoft.com/office/powerpoint/2010/main" val="420951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0000" y="360000"/>
            <a:ext cx="10429920" cy="886397"/>
          </a:xfrm>
        </p:spPr>
        <p:txBody>
          <a:bodyPr/>
          <a:lstStyle/>
          <a:p>
            <a:r>
              <a:rPr lang="nl-BE" sz="3600" dirty="0" smtClean="0"/>
              <a:t>Wel betrokken bij sportclubs of jeugdbeweging</a:t>
            </a:r>
            <a:br>
              <a:rPr lang="nl-BE" sz="3600" dirty="0" smtClean="0"/>
            </a:br>
            <a:r>
              <a:rPr lang="nl-BE" sz="2800" dirty="0" smtClean="0">
                <a:solidFill>
                  <a:schemeClr val="bg1">
                    <a:lumMod val="50000"/>
                  </a:schemeClr>
                </a:solidFill>
              </a:rPr>
              <a:t>Nauwelijks bij andere maatschappelijke organisaties</a:t>
            </a:r>
            <a:endParaRPr lang="nl-BE" sz="2800" dirty="0">
              <a:solidFill>
                <a:schemeClr val="bg1">
                  <a:lumMod val="50000"/>
                </a:schemeClr>
              </a:solidFill>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415833450"/>
              </p:ext>
            </p:extLst>
          </p:nvPr>
        </p:nvGraphicFramePr>
        <p:xfrm>
          <a:off x="360365" y="1670858"/>
          <a:ext cx="7362160" cy="45969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0" y="6581001"/>
            <a:ext cx="10179582" cy="276999"/>
          </a:xfrm>
          <a:prstGeom prst="rect">
            <a:avLst/>
          </a:prstGeom>
          <a:noFill/>
        </p:spPr>
        <p:txBody>
          <a:bodyPr wrap="none" rtlCol="0">
            <a:spAutoFit/>
          </a:bodyPr>
          <a:lstStyle/>
          <a:p>
            <a:r>
              <a:rPr lang="nl-BE" sz="1200" dirty="0" smtClean="0">
                <a:solidFill>
                  <a:srgbClr val="D9D9D6">
                    <a:lumMod val="50000"/>
                  </a:srgbClr>
                </a:solidFill>
              </a:rPr>
              <a:t>Q: Ben je betrokken bij of lid van één van de volgende organisaties, clubs of groeperingen? Je kan meerdere antwoorden aanduiden. Basis: iedereen, N=868.</a:t>
            </a:r>
            <a:endParaRPr lang="nl-BE" sz="1200" dirty="0">
              <a:solidFill>
                <a:srgbClr val="D9D9D6">
                  <a:lumMod val="50000"/>
                </a:srgbClr>
              </a:solidFill>
            </a:endParaRPr>
          </a:p>
        </p:txBody>
      </p:sp>
      <p:sp>
        <p:nvSpPr>
          <p:cNvPr id="5" name="Rounded Rectangle 24"/>
          <p:cNvSpPr>
            <a:spLocks noChangeAspect="1"/>
          </p:cNvSpPr>
          <p:nvPr/>
        </p:nvSpPr>
        <p:spPr>
          <a:xfrm>
            <a:off x="8096596" y="2564476"/>
            <a:ext cx="3898670" cy="305492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nl-BE" sz="2800" b="1" dirty="0" smtClean="0">
                <a:solidFill>
                  <a:schemeClr val="tx2"/>
                </a:solidFill>
              </a:rPr>
              <a:t>19% </a:t>
            </a:r>
          </a:p>
          <a:p>
            <a:pPr algn="ctr"/>
            <a:r>
              <a:rPr lang="nl-BE" sz="1600" dirty="0" smtClean="0">
                <a:solidFill>
                  <a:schemeClr val="tx2"/>
                </a:solidFill>
              </a:rPr>
              <a:t>van de jongeren is betrokken bij één van volgende organisaties: politieke partij, vakbond, milieu, mensen/dierenrechten, buurtwerk.</a:t>
            </a:r>
          </a:p>
          <a:p>
            <a:pPr algn="ctr"/>
            <a:endParaRPr lang="nl-BE" sz="1600" dirty="0" smtClean="0">
              <a:solidFill>
                <a:schemeClr val="tx2"/>
              </a:solidFill>
            </a:endParaRPr>
          </a:p>
          <a:p>
            <a:pPr algn="ctr"/>
            <a:r>
              <a:rPr lang="nl-BE" sz="1600" dirty="0" smtClean="0">
                <a:solidFill>
                  <a:schemeClr val="tx2"/>
                </a:solidFill>
              </a:rPr>
              <a:t>Opvallende uitschieter: </a:t>
            </a:r>
          </a:p>
          <a:p>
            <a:pPr algn="ctr"/>
            <a:r>
              <a:rPr lang="nl-BE" sz="1600" dirty="0" smtClean="0">
                <a:solidFill>
                  <a:schemeClr val="tx2"/>
                </a:solidFill>
              </a:rPr>
              <a:t>bij nieuwe Vlamingen (n=191) stijgt dit percentage naar 35% </a:t>
            </a:r>
          </a:p>
          <a:p>
            <a:pPr algn="ctr"/>
            <a:r>
              <a:rPr lang="nl-BE" sz="1600" dirty="0" smtClean="0">
                <a:solidFill>
                  <a:schemeClr val="tx2"/>
                </a:solidFill>
              </a:rPr>
              <a:t>(vooral meer in partij/vakbond, milieu en mensenrechten)</a:t>
            </a:r>
            <a:endParaRPr lang="nl-BE" sz="1600" dirty="0">
              <a:solidFill>
                <a:schemeClr val="tx2"/>
              </a:solidFill>
            </a:endParaRPr>
          </a:p>
        </p:txBody>
      </p:sp>
    </p:spTree>
    <p:extLst>
      <p:ext uri="{BB962C8B-B14F-4D97-AF65-F5344CB8AC3E}">
        <p14:creationId xmlns:p14="http://schemas.microsoft.com/office/powerpoint/2010/main" val="1721336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496422" cy="1052596"/>
          </a:xfrm>
        </p:spPr>
        <p:txBody>
          <a:bodyPr/>
          <a:lstStyle/>
          <a:p>
            <a:r>
              <a:rPr lang="nl-BE" dirty="0" smtClean="0"/>
              <a:t>Helft van de jongeren laat het koud dat ze voor het eerst mogen gaan stemmen</a:t>
            </a:r>
            <a:endParaRPr lang="nl-BE" dirty="0"/>
          </a:p>
        </p:txBody>
      </p:sp>
      <p:graphicFrame>
        <p:nvGraphicFramePr>
          <p:cNvPr id="5" name="Tijdelijke aanduiding voor inhoud 7"/>
          <p:cNvGraphicFramePr>
            <a:graphicFrameLocks/>
          </p:cNvGraphicFramePr>
          <p:nvPr>
            <p:extLst>
              <p:ext uri="{D42A27DB-BD31-4B8C-83A1-F6EECF244321}">
                <p14:modId xmlns:p14="http://schemas.microsoft.com/office/powerpoint/2010/main" val="501049089"/>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Hieronder zie je telkens twee tegengestelde uitspraken. Kies voor ieder paar de uitspraak die het best past bij jou.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1632552601"/>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547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999" y="360000"/>
            <a:ext cx="10280291" cy="1052596"/>
          </a:xfrm>
        </p:spPr>
        <p:txBody>
          <a:bodyPr/>
          <a:lstStyle/>
          <a:p>
            <a:r>
              <a:rPr lang="nl-BE" dirty="0" smtClean="0"/>
              <a:t>Meeste jongeren vinden verkiezingen saai, zelfs 30% van wie geïnteresseerd is in politiek</a:t>
            </a:r>
            <a:endParaRPr lang="nl-BE" dirty="0"/>
          </a:p>
        </p:txBody>
      </p:sp>
      <p:graphicFrame>
        <p:nvGraphicFramePr>
          <p:cNvPr id="5" name="Tijdelijke aanduiding voor inhoud 7"/>
          <p:cNvGraphicFramePr>
            <a:graphicFrameLocks/>
          </p:cNvGraphicFramePr>
          <p:nvPr>
            <p:extLst>
              <p:ext uri="{D42A27DB-BD31-4B8C-83A1-F6EECF244321}">
                <p14:modId xmlns:p14="http://schemas.microsoft.com/office/powerpoint/2010/main" val="3077184435"/>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Hieronder zie je telkens twee tegengestelde uitspraken. Kies voor ieder paar de uitspraak die het best past bij jou.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1434412902"/>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0547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999" y="360000"/>
            <a:ext cx="10355105" cy="1052596"/>
          </a:xfrm>
        </p:spPr>
        <p:txBody>
          <a:bodyPr/>
          <a:lstStyle/>
          <a:p>
            <a:r>
              <a:rPr lang="nl-BE" dirty="0" smtClean="0"/>
              <a:t>Helft gelooft niet in de impact van zijn stem</a:t>
            </a:r>
            <a:endParaRPr lang="nl-BE" dirty="0"/>
          </a:p>
        </p:txBody>
      </p:sp>
      <p:graphicFrame>
        <p:nvGraphicFramePr>
          <p:cNvPr id="5" name="Tijdelijke aanduiding voor inhoud 7"/>
          <p:cNvGraphicFramePr>
            <a:graphicFrameLocks/>
          </p:cNvGraphicFramePr>
          <p:nvPr>
            <p:extLst>
              <p:ext uri="{D42A27DB-BD31-4B8C-83A1-F6EECF244321}">
                <p14:modId xmlns:p14="http://schemas.microsoft.com/office/powerpoint/2010/main" val="1591732838"/>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Hieronder zie je telkens twee tegengestelde uitspraken. Kies voor ieder paar de uitspraak die het best past bij jou.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3492155797"/>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74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429920" cy="1052596"/>
          </a:xfrm>
        </p:spPr>
        <p:txBody>
          <a:bodyPr/>
          <a:lstStyle/>
          <a:p>
            <a:r>
              <a:rPr lang="nl-BE" dirty="0" smtClean="0"/>
              <a:t>Kwart van de jongeren gelooft niet dat democratie beste systeem is</a:t>
            </a:r>
            <a:endParaRPr lang="nl-BE" dirty="0"/>
          </a:p>
        </p:txBody>
      </p:sp>
      <p:graphicFrame>
        <p:nvGraphicFramePr>
          <p:cNvPr id="5" name="Tijdelijke aanduiding voor inhoud 7"/>
          <p:cNvGraphicFramePr>
            <a:graphicFrameLocks/>
          </p:cNvGraphicFramePr>
          <p:nvPr>
            <p:extLst>
              <p:ext uri="{D42A27DB-BD31-4B8C-83A1-F6EECF244321}">
                <p14:modId xmlns:p14="http://schemas.microsoft.com/office/powerpoint/2010/main" val="3763060371"/>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Hieronder zie je telkens twee tegengestelde uitspraken. Kies voor ieder paar de uitspraak die het best past bij jou.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2937882200"/>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
        <p:nvSpPr>
          <p:cNvPr id="7" name="Ovaal 6"/>
          <p:cNvSpPr/>
          <p:nvPr/>
        </p:nvSpPr>
        <p:spPr>
          <a:xfrm rot="18767828">
            <a:off x="10498975" y="4778194"/>
            <a:ext cx="1305494" cy="382386"/>
          </a:xfrm>
          <a:prstGeom prst="ellipse">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33231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5" b="3125"/>
          <a:stretch>
            <a:fillRect/>
          </a:stretch>
        </p:blipFill>
        <p:spPr/>
      </p:pic>
      <p:sp>
        <p:nvSpPr>
          <p:cNvPr id="4" name="Titel 3"/>
          <p:cNvSpPr>
            <a:spLocks noGrp="1"/>
          </p:cNvSpPr>
          <p:nvPr>
            <p:ph type="title"/>
          </p:nvPr>
        </p:nvSpPr>
        <p:spPr>
          <a:xfrm>
            <a:off x="207817" y="5916831"/>
            <a:ext cx="4096789" cy="812530"/>
          </a:xfrm>
        </p:spPr>
        <p:txBody>
          <a:bodyPr/>
          <a:lstStyle/>
          <a:p>
            <a:pPr algn="ctr"/>
            <a:r>
              <a:rPr lang="nl-BE" sz="6600" dirty="0" smtClean="0">
                <a:solidFill>
                  <a:schemeClr val="accent5"/>
                </a:solidFill>
              </a:rPr>
              <a:t>KENNIS</a:t>
            </a:r>
            <a:endParaRPr lang="nl-BE" sz="6600" dirty="0">
              <a:solidFill>
                <a:schemeClr val="accent5"/>
              </a:solidFill>
            </a:endParaRPr>
          </a:p>
        </p:txBody>
      </p:sp>
      <p:sp>
        <p:nvSpPr>
          <p:cNvPr id="5" name="Tijdelijke aanduiding voor tekst 4"/>
          <p:cNvSpPr>
            <a:spLocks noGrp="1"/>
          </p:cNvSpPr>
          <p:nvPr>
            <p:ph type="body" sz="quarter" idx="11"/>
          </p:nvPr>
        </p:nvSpPr>
        <p:spPr/>
        <p:txBody>
          <a:bodyPr/>
          <a:lstStyle/>
          <a:p>
            <a:r>
              <a:rPr lang="nl-BE" dirty="0"/>
              <a:t>3</a:t>
            </a:r>
          </a:p>
        </p:txBody>
      </p:sp>
    </p:spTree>
    <p:extLst>
      <p:ext uri="{BB962C8B-B14F-4D97-AF65-F5344CB8AC3E}">
        <p14:creationId xmlns:p14="http://schemas.microsoft.com/office/powerpoint/2010/main" val="462755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9999" y="360000"/>
            <a:ext cx="10695927" cy="830997"/>
          </a:xfrm>
        </p:spPr>
        <p:txBody>
          <a:bodyPr/>
          <a:lstStyle/>
          <a:p>
            <a:r>
              <a:rPr lang="nl-BE" sz="3200" dirty="0" smtClean="0"/>
              <a:t>Slechts helft weet dat gemeenteraad wordt verkozen</a:t>
            </a:r>
            <a:br>
              <a:rPr lang="nl-BE" sz="3200" dirty="0" smtClean="0"/>
            </a:br>
            <a:r>
              <a:rPr lang="nl-BE" sz="2800" dirty="0" smtClean="0">
                <a:solidFill>
                  <a:schemeClr val="bg1">
                    <a:lumMod val="50000"/>
                  </a:schemeClr>
                </a:solidFill>
              </a:rPr>
              <a:t>Heel weinig jongeren geven een exact antwoord</a:t>
            </a:r>
            <a:endParaRPr lang="nl-BE" sz="2800" dirty="0">
              <a:solidFill>
                <a:schemeClr val="bg1">
                  <a:lumMod val="50000"/>
                </a:schemeClr>
              </a:solidFill>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328547211"/>
              </p:ext>
            </p:extLst>
          </p:nvPr>
        </p:nvGraphicFramePr>
        <p:xfrm>
          <a:off x="360365" y="1670858"/>
          <a:ext cx="7362160" cy="45969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0" y="6581001"/>
            <a:ext cx="11130355" cy="276999"/>
          </a:xfrm>
          <a:prstGeom prst="rect">
            <a:avLst/>
          </a:prstGeom>
          <a:noFill/>
        </p:spPr>
        <p:txBody>
          <a:bodyPr wrap="none" rtlCol="0">
            <a:spAutoFit/>
          </a:bodyPr>
          <a:lstStyle/>
          <a:p>
            <a:r>
              <a:rPr lang="nl-BE" sz="1200" dirty="0" smtClean="0">
                <a:solidFill>
                  <a:srgbClr val="D9D9D6">
                    <a:lumMod val="50000"/>
                  </a:srgbClr>
                </a:solidFill>
              </a:rPr>
              <a:t>Q: Op 14 oktober 2018 moet jij voor het eerst gaan stemmen. Wie worden er die dag volgens jou verkozen? Je kan meerdere antwoorden aanduiden. Basis: iedereen, N=868.</a:t>
            </a:r>
            <a:endParaRPr lang="nl-BE" sz="1200" dirty="0">
              <a:solidFill>
                <a:srgbClr val="D9D9D6">
                  <a:lumMod val="50000"/>
                </a:srgbClr>
              </a:solidFill>
            </a:endParaRPr>
          </a:p>
        </p:txBody>
      </p:sp>
      <p:sp>
        <p:nvSpPr>
          <p:cNvPr id="5" name="Rounded Rectangle 24"/>
          <p:cNvSpPr>
            <a:spLocks noChangeAspect="1"/>
          </p:cNvSpPr>
          <p:nvPr/>
        </p:nvSpPr>
        <p:spPr>
          <a:xfrm>
            <a:off x="7581207" y="2564476"/>
            <a:ext cx="4414059" cy="305492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nl-BE" sz="2800" b="1" dirty="0" smtClean="0">
                <a:solidFill>
                  <a:schemeClr val="tx2"/>
                </a:solidFill>
              </a:rPr>
              <a:t>12% </a:t>
            </a:r>
          </a:p>
          <a:p>
            <a:pPr algn="ctr"/>
            <a:r>
              <a:rPr lang="nl-BE" sz="1600" dirty="0" smtClean="0">
                <a:solidFill>
                  <a:schemeClr val="tx2"/>
                </a:solidFill>
              </a:rPr>
              <a:t>van de jongeren geeft een juist antwoord (enkel gemeente- en provincieraadsleden)</a:t>
            </a:r>
          </a:p>
          <a:p>
            <a:pPr algn="ctr"/>
            <a:endParaRPr lang="nl-BE" sz="1600" dirty="0" smtClean="0">
              <a:solidFill>
                <a:schemeClr val="tx2"/>
              </a:solidFill>
            </a:endParaRPr>
          </a:p>
          <a:p>
            <a:pPr algn="ctr"/>
            <a:r>
              <a:rPr lang="nl-BE" sz="1600" dirty="0" smtClean="0">
                <a:solidFill>
                  <a:schemeClr val="tx2"/>
                </a:solidFill>
              </a:rPr>
              <a:t>De helft weet wel dat er gemeenteraadsleden worden verkozen, maar weten dan niet dat er ook provincieraadsleden worden verkozen of denken dat er tegelijk parlementsverkiezingen zijn. </a:t>
            </a:r>
          </a:p>
          <a:p>
            <a:pPr algn="ctr"/>
            <a:endParaRPr lang="nl-BE" sz="1600" dirty="0">
              <a:solidFill>
                <a:schemeClr val="tx2"/>
              </a:solidFill>
            </a:endParaRPr>
          </a:p>
          <a:p>
            <a:pPr algn="ctr"/>
            <a:r>
              <a:rPr lang="nl-BE" sz="1600" dirty="0" smtClean="0">
                <a:solidFill>
                  <a:schemeClr val="tx2"/>
                </a:solidFill>
              </a:rPr>
              <a:t>Zelfs bij wie zegt in politiek geïnteresseerd te zijn, weet slechts 18% exact wat er verkozen wordt.</a:t>
            </a:r>
            <a:endParaRPr lang="nl-BE" sz="1600" dirty="0">
              <a:solidFill>
                <a:schemeClr val="tx2"/>
              </a:solidFill>
            </a:endParaRPr>
          </a:p>
        </p:txBody>
      </p:sp>
    </p:spTree>
    <p:extLst>
      <p:ext uri="{BB962C8B-B14F-4D97-AF65-F5344CB8AC3E}">
        <p14:creationId xmlns:p14="http://schemas.microsoft.com/office/powerpoint/2010/main" val="2994538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912058" cy="914096"/>
          </a:xfrm>
        </p:spPr>
        <p:txBody>
          <a:bodyPr/>
          <a:lstStyle/>
          <a:p>
            <a:r>
              <a:rPr lang="nl-BE" dirty="0" smtClean="0"/>
              <a:t>Slechts de helft weet wie burgemeester is</a:t>
            </a:r>
            <a:br>
              <a:rPr lang="nl-BE" dirty="0" smtClean="0"/>
            </a:br>
            <a:r>
              <a:rPr lang="nl-BE" sz="2800" dirty="0" smtClean="0">
                <a:solidFill>
                  <a:schemeClr val="bg1">
                    <a:lumMod val="50000"/>
                  </a:schemeClr>
                </a:solidFill>
              </a:rPr>
              <a:t>Weinig verschillen, alleen lage bekendheid bij nieuwe Vlamingen</a:t>
            </a:r>
            <a:endParaRPr lang="nl-BE" sz="4000" dirty="0">
              <a:solidFill>
                <a:schemeClr val="bg1">
                  <a:lumMod val="50000"/>
                </a:schemeClr>
              </a:solidFill>
            </a:endParaRPr>
          </a:p>
        </p:txBody>
      </p:sp>
      <p:graphicFrame>
        <p:nvGraphicFramePr>
          <p:cNvPr id="5" name="Tijdelijke aanduiding voor inhoud 7"/>
          <p:cNvGraphicFramePr>
            <a:graphicFrameLocks/>
          </p:cNvGraphicFramePr>
          <p:nvPr>
            <p:extLst>
              <p:ext uri="{D42A27DB-BD31-4B8C-83A1-F6EECF244321}">
                <p14:modId xmlns:p14="http://schemas.microsoft.com/office/powerpoint/2010/main" val="456696976"/>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Wat is de naam van de burgemeester van jouw stad/gemeente?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1544110154"/>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
        <p:nvSpPr>
          <p:cNvPr id="7" name="Ovaal 6"/>
          <p:cNvSpPr/>
          <p:nvPr/>
        </p:nvSpPr>
        <p:spPr>
          <a:xfrm rot="18767828">
            <a:off x="10414455" y="4831185"/>
            <a:ext cx="1495247" cy="382386"/>
          </a:xfrm>
          <a:prstGeom prst="ellipse">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52360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912058" cy="914096"/>
          </a:xfrm>
        </p:spPr>
        <p:txBody>
          <a:bodyPr/>
          <a:lstStyle/>
          <a:p>
            <a:r>
              <a:rPr lang="nl-BE" dirty="0" smtClean="0"/>
              <a:t>Ook kennis over partij burgemeester is beperkt</a:t>
            </a:r>
            <a:br>
              <a:rPr lang="nl-BE" dirty="0" smtClean="0"/>
            </a:br>
            <a:r>
              <a:rPr lang="nl-BE" sz="2800" dirty="0" smtClean="0">
                <a:solidFill>
                  <a:schemeClr val="bg1">
                    <a:lumMod val="50000"/>
                  </a:schemeClr>
                </a:solidFill>
              </a:rPr>
              <a:t>Soms kennen jongeren wel de partij, maar niet de burgemeester</a:t>
            </a:r>
            <a:endParaRPr lang="nl-BE" sz="4000" dirty="0">
              <a:solidFill>
                <a:schemeClr val="bg1">
                  <a:lumMod val="50000"/>
                </a:schemeClr>
              </a:solidFill>
            </a:endParaRPr>
          </a:p>
        </p:txBody>
      </p:sp>
      <p:graphicFrame>
        <p:nvGraphicFramePr>
          <p:cNvPr id="5" name="Tijdelijke aanduiding voor inhoud 7"/>
          <p:cNvGraphicFramePr>
            <a:graphicFrameLocks/>
          </p:cNvGraphicFramePr>
          <p:nvPr>
            <p:extLst>
              <p:ext uri="{D42A27DB-BD31-4B8C-83A1-F6EECF244321}">
                <p14:modId xmlns:p14="http://schemas.microsoft.com/office/powerpoint/2010/main" val="1110293511"/>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Tot welke partij behoort de burgemeester van jouw stad/gemeente?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3569367025"/>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
        <p:nvSpPr>
          <p:cNvPr id="7" name="Ovaal 6"/>
          <p:cNvSpPr/>
          <p:nvPr/>
        </p:nvSpPr>
        <p:spPr>
          <a:xfrm rot="18895123">
            <a:off x="4933093" y="4981940"/>
            <a:ext cx="1934421" cy="382386"/>
          </a:xfrm>
          <a:prstGeom prst="ellipse">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34208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0000" y="2013746"/>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D9D9D6"/>
              </a:solidFill>
            </a:endParaRPr>
          </a:p>
        </p:txBody>
      </p:sp>
      <p:sp>
        <p:nvSpPr>
          <p:cNvPr id="6" name="Oval 5"/>
          <p:cNvSpPr/>
          <p:nvPr/>
        </p:nvSpPr>
        <p:spPr>
          <a:xfrm>
            <a:off x="360000" y="2606550"/>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D9D9D6"/>
              </a:solidFill>
            </a:endParaRPr>
          </a:p>
        </p:txBody>
      </p:sp>
      <p:sp>
        <p:nvSpPr>
          <p:cNvPr id="7" name="Oval 6"/>
          <p:cNvSpPr/>
          <p:nvPr/>
        </p:nvSpPr>
        <p:spPr>
          <a:xfrm>
            <a:off x="360000" y="3273961"/>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D9D9D6"/>
              </a:solidFill>
            </a:endParaRPr>
          </a:p>
        </p:txBody>
      </p:sp>
      <p:sp>
        <p:nvSpPr>
          <p:cNvPr id="8" name="Oval 7"/>
          <p:cNvSpPr/>
          <p:nvPr/>
        </p:nvSpPr>
        <p:spPr>
          <a:xfrm>
            <a:off x="360000" y="3909320"/>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D9D9D6"/>
              </a:solidFill>
            </a:endParaRPr>
          </a:p>
        </p:txBody>
      </p:sp>
      <p:sp>
        <p:nvSpPr>
          <p:cNvPr id="9" name="Oval 8"/>
          <p:cNvSpPr/>
          <p:nvPr/>
        </p:nvSpPr>
        <p:spPr>
          <a:xfrm>
            <a:off x="360000" y="4581202"/>
            <a:ext cx="360000" cy="3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D9D9D6"/>
              </a:solidFill>
            </a:endParaRPr>
          </a:p>
        </p:txBody>
      </p:sp>
      <p:sp>
        <p:nvSpPr>
          <p:cNvPr id="12" name="Title 11"/>
          <p:cNvSpPr>
            <a:spLocks noGrp="1"/>
          </p:cNvSpPr>
          <p:nvPr>
            <p:ph type="title"/>
          </p:nvPr>
        </p:nvSpPr>
        <p:spPr/>
        <p:txBody>
          <a:bodyPr/>
          <a:lstStyle/>
          <a:p>
            <a:r>
              <a:rPr lang="nl-BE" dirty="0" smtClean="0"/>
              <a:t>Inhoud</a:t>
            </a:r>
            <a:endParaRPr lang="nl-BE" dirty="0"/>
          </a:p>
        </p:txBody>
      </p:sp>
      <p:sp>
        <p:nvSpPr>
          <p:cNvPr id="13" name="Text Placeholder 12"/>
          <p:cNvSpPr>
            <a:spLocks noGrp="1"/>
          </p:cNvSpPr>
          <p:nvPr>
            <p:ph type="body" sz="quarter" idx="10"/>
          </p:nvPr>
        </p:nvSpPr>
        <p:spPr>
          <a:xfrm>
            <a:off x="462755" y="1390650"/>
            <a:ext cx="10025961" cy="4154984"/>
          </a:xfrm>
        </p:spPr>
        <p:txBody>
          <a:bodyPr>
            <a:spAutoFit/>
          </a:bodyPr>
          <a:lstStyle/>
          <a:p>
            <a:r>
              <a:rPr lang="nl-BE" sz="2000" dirty="0"/>
              <a:t>Steekproef</a:t>
            </a:r>
          </a:p>
          <a:p>
            <a:r>
              <a:rPr lang="nl-BE" sz="2000" dirty="0"/>
              <a:t>Interesse in politiek</a:t>
            </a:r>
          </a:p>
          <a:p>
            <a:r>
              <a:rPr lang="nl-BE" sz="2000" dirty="0"/>
              <a:t>Politieke kennis</a:t>
            </a:r>
          </a:p>
          <a:p>
            <a:r>
              <a:rPr lang="nl-BE" sz="2000" dirty="0"/>
              <a:t>Politieke attitudes en gedrag</a:t>
            </a:r>
          </a:p>
          <a:p>
            <a:r>
              <a:rPr lang="nl-BE" sz="2000" dirty="0"/>
              <a:t>Stemmen</a:t>
            </a:r>
          </a:p>
          <a:p>
            <a:r>
              <a:rPr lang="nl-BE" sz="2000" dirty="0"/>
              <a:t>Opvallende resultaten</a:t>
            </a:r>
          </a:p>
          <a:p>
            <a:endParaRPr lang="nl-BE" sz="2000" dirty="0"/>
          </a:p>
        </p:txBody>
      </p:sp>
    </p:spTree>
    <p:extLst>
      <p:ext uri="{BB962C8B-B14F-4D97-AF65-F5344CB8AC3E}">
        <p14:creationId xmlns:p14="http://schemas.microsoft.com/office/powerpoint/2010/main" val="3087539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912058" cy="914096"/>
          </a:xfrm>
        </p:spPr>
        <p:txBody>
          <a:bodyPr/>
          <a:lstStyle/>
          <a:p>
            <a:r>
              <a:rPr lang="nl-BE" dirty="0" smtClean="0"/>
              <a:t>Jongeren weten niet welke partijen besturen</a:t>
            </a:r>
            <a:br>
              <a:rPr lang="nl-BE" dirty="0" smtClean="0"/>
            </a:br>
            <a:r>
              <a:rPr lang="nl-BE" sz="2800" dirty="0" smtClean="0">
                <a:solidFill>
                  <a:schemeClr val="bg1">
                    <a:lumMod val="50000"/>
                  </a:schemeClr>
                </a:solidFill>
              </a:rPr>
              <a:t>Kunnen vaak geen enkele partij noemen of hoogstens één</a:t>
            </a:r>
            <a:endParaRPr lang="nl-BE" sz="4000" dirty="0">
              <a:solidFill>
                <a:schemeClr val="bg1">
                  <a:lumMod val="50000"/>
                </a:schemeClr>
              </a:solidFill>
            </a:endParaRPr>
          </a:p>
        </p:txBody>
      </p:sp>
      <p:graphicFrame>
        <p:nvGraphicFramePr>
          <p:cNvPr id="5" name="Tijdelijke aanduiding voor inhoud 7"/>
          <p:cNvGraphicFramePr>
            <a:graphicFrameLocks/>
          </p:cNvGraphicFramePr>
          <p:nvPr>
            <p:extLst>
              <p:ext uri="{D42A27DB-BD31-4B8C-83A1-F6EECF244321}">
                <p14:modId xmlns:p14="http://schemas.microsoft.com/office/powerpoint/2010/main" val="2047278283"/>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Welke partijen waren het voorbije jaar aan de macht in jouw gemeente?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3524385434"/>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511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Case: Antwerpen, 84 jongeren</a:t>
            </a:r>
            <a:endParaRPr lang="nl-BE" dirty="0"/>
          </a:p>
        </p:txBody>
      </p:sp>
      <p:sp>
        <p:nvSpPr>
          <p:cNvPr id="3" name="Tijdelijke aanduiding voor inhoud 2"/>
          <p:cNvSpPr>
            <a:spLocks noGrp="1"/>
          </p:cNvSpPr>
          <p:nvPr>
            <p:ph idx="1"/>
          </p:nvPr>
        </p:nvSpPr>
        <p:spPr>
          <a:xfrm>
            <a:off x="360000" y="1260000"/>
            <a:ext cx="7200000" cy="4604337"/>
          </a:xfrm>
        </p:spPr>
        <p:txBody>
          <a:bodyPr/>
          <a:lstStyle/>
          <a:p>
            <a:pPr marL="180000" indent="-180000">
              <a:lnSpc>
                <a:spcPct val="120000"/>
              </a:lnSpc>
              <a:spcBef>
                <a:spcPts val="600"/>
              </a:spcBef>
              <a:spcAft>
                <a:spcPts val="600"/>
              </a:spcAft>
            </a:pPr>
            <a:r>
              <a:rPr lang="nl-BE" dirty="0" smtClean="0"/>
              <a:t>48% van de Antwerpse first-</a:t>
            </a:r>
            <a:r>
              <a:rPr lang="nl-BE" dirty="0" err="1" smtClean="0"/>
              <a:t>voters</a:t>
            </a:r>
            <a:r>
              <a:rPr lang="nl-BE" dirty="0" smtClean="0"/>
              <a:t> zegt niet te weten wie de burgemeester van Antwerpen is, </a:t>
            </a:r>
            <a:r>
              <a:rPr lang="nl-BE" dirty="0"/>
              <a:t>maar 62% weet wel dat de burgemeester van Antwerpen iemand van de N-VA is. </a:t>
            </a:r>
          </a:p>
          <a:p>
            <a:pPr marL="180000" indent="-180000">
              <a:lnSpc>
                <a:spcPct val="120000"/>
              </a:lnSpc>
              <a:spcBef>
                <a:spcPts val="600"/>
              </a:spcBef>
              <a:spcAft>
                <a:spcPts val="600"/>
              </a:spcAft>
            </a:pPr>
            <a:r>
              <a:rPr lang="nl-BE" dirty="0" smtClean="0"/>
              <a:t>39% vult in dat Bart De Wever burgemeester is van Antwerpen. </a:t>
            </a:r>
          </a:p>
          <a:p>
            <a:pPr marL="180000" indent="-180000">
              <a:lnSpc>
                <a:spcPct val="120000"/>
              </a:lnSpc>
              <a:spcBef>
                <a:spcPts val="600"/>
              </a:spcBef>
              <a:spcAft>
                <a:spcPts val="600"/>
              </a:spcAft>
            </a:pPr>
            <a:r>
              <a:rPr lang="nl-BE" dirty="0" smtClean="0"/>
              <a:t>Slechts één persoon kon exact zeggen uit welke partijen de bestuurscoalitie bestaat. De meeste respondenten weten wel dat N-VA deel uitmaakt van het bestuur, maar slechts 20% vernoemt CD&amp;V en 14% vernoemt Open VLD.</a:t>
            </a:r>
          </a:p>
          <a:p>
            <a:pPr marL="180000" indent="-180000">
              <a:lnSpc>
                <a:spcPct val="120000"/>
              </a:lnSpc>
              <a:spcBef>
                <a:spcPts val="600"/>
              </a:spcBef>
              <a:spcAft>
                <a:spcPts val="600"/>
              </a:spcAft>
            </a:pPr>
            <a:r>
              <a:rPr lang="nl-BE" dirty="0" smtClean="0"/>
              <a:t>14% denkt dat Groen mee in het stadsbestuur zit, 7% denkt dat Vlaams Belang Antwerpen meebestuurt.  </a:t>
            </a:r>
            <a:endParaRPr lang="nl-BE" dirty="0"/>
          </a:p>
          <a:p>
            <a:pPr marL="180000" indent="-180000">
              <a:lnSpc>
                <a:spcPct val="120000"/>
              </a:lnSpc>
              <a:spcBef>
                <a:spcPts val="600"/>
              </a:spcBef>
              <a:spcAft>
                <a:spcPts val="600"/>
              </a:spcAft>
            </a:pPr>
            <a:r>
              <a:rPr lang="nl-BE" dirty="0" smtClean="0"/>
              <a:t>Sommige ‘first </a:t>
            </a:r>
            <a:r>
              <a:rPr lang="nl-BE" dirty="0" err="1" smtClean="0"/>
              <a:t>voters</a:t>
            </a:r>
            <a:r>
              <a:rPr lang="nl-BE" dirty="0" smtClean="0"/>
              <a:t>’ in gemeenten als Schoten of Wijnegem denken dat Bart De Wever (ook) hun burgemeester is. </a:t>
            </a:r>
            <a:endParaRPr lang="nl-BE" dirty="0"/>
          </a:p>
        </p:txBody>
      </p:sp>
      <p:pic>
        <p:nvPicPr>
          <p:cNvPr id="5" name="Tijdelijke aanduiding voor afbeelding 4"/>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6715" r="16715"/>
          <a:stretch>
            <a:fillRect/>
          </a:stretch>
        </p:blipFill>
        <p:spPr/>
      </p:pic>
    </p:spTree>
    <p:extLst>
      <p:ext uri="{BB962C8B-B14F-4D97-AF65-F5344CB8AC3E}">
        <p14:creationId xmlns:p14="http://schemas.microsoft.com/office/powerpoint/2010/main" val="3872978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208" b="10208"/>
          <a:stretch>
            <a:fillRect/>
          </a:stretch>
        </p:blipFill>
        <p:spPr/>
      </p:pic>
      <p:sp>
        <p:nvSpPr>
          <p:cNvPr id="4" name="Titel 3"/>
          <p:cNvSpPr>
            <a:spLocks noGrp="1"/>
          </p:cNvSpPr>
          <p:nvPr>
            <p:ph type="title"/>
          </p:nvPr>
        </p:nvSpPr>
        <p:spPr>
          <a:xfrm>
            <a:off x="83126" y="1062199"/>
            <a:ext cx="4821383" cy="2437590"/>
          </a:xfrm>
        </p:spPr>
        <p:txBody>
          <a:bodyPr/>
          <a:lstStyle/>
          <a:p>
            <a:pPr algn="ctr"/>
            <a:r>
              <a:rPr lang="nl-BE" sz="6600" dirty="0" smtClean="0">
                <a:solidFill>
                  <a:schemeClr val="accent5"/>
                </a:solidFill>
              </a:rPr>
              <a:t>ATTITUDES</a:t>
            </a:r>
            <a:br>
              <a:rPr lang="nl-BE" sz="6600" dirty="0" smtClean="0">
                <a:solidFill>
                  <a:schemeClr val="accent5"/>
                </a:solidFill>
              </a:rPr>
            </a:br>
            <a:r>
              <a:rPr lang="nl-BE" sz="6600" dirty="0" smtClean="0">
                <a:solidFill>
                  <a:schemeClr val="accent5"/>
                </a:solidFill>
              </a:rPr>
              <a:t>&amp; GEDRAG</a:t>
            </a:r>
            <a:endParaRPr lang="nl-BE" sz="6600" dirty="0">
              <a:solidFill>
                <a:schemeClr val="accent5"/>
              </a:solidFill>
            </a:endParaRPr>
          </a:p>
        </p:txBody>
      </p:sp>
      <p:sp>
        <p:nvSpPr>
          <p:cNvPr id="5" name="Tijdelijke aanduiding voor tekst 4"/>
          <p:cNvSpPr>
            <a:spLocks noGrp="1"/>
          </p:cNvSpPr>
          <p:nvPr>
            <p:ph type="body" sz="quarter" idx="11"/>
          </p:nvPr>
        </p:nvSpPr>
        <p:spPr/>
        <p:txBody>
          <a:bodyPr/>
          <a:lstStyle/>
          <a:p>
            <a:r>
              <a:rPr lang="nl-BE" dirty="0" smtClean="0"/>
              <a:t>4</a:t>
            </a:r>
            <a:endParaRPr lang="nl-BE" dirty="0"/>
          </a:p>
        </p:txBody>
      </p:sp>
    </p:spTree>
    <p:extLst>
      <p:ext uri="{BB962C8B-B14F-4D97-AF65-F5344CB8AC3E}">
        <p14:creationId xmlns:p14="http://schemas.microsoft.com/office/powerpoint/2010/main" val="899372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288604" cy="914096"/>
          </a:xfrm>
        </p:spPr>
        <p:txBody>
          <a:bodyPr/>
          <a:lstStyle/>
          <a:p>
            <a:r>
              <a:rPr lang="nl-BE" dirty="0" smtClean="0"/>
              <a:t>Weinig (politiek) engagement</a:t>
            </a:r>
            <a:br>
              <a:rPr lang="nl-BE" dirty="0" smtClean="0"/>
            </a:br>
            <a:r>
              <a:rPr lang="nl-BE" sz="2800" dirty="0" smtClean="0">
                <a:solidFill>
                  <a:schemeClr val="bg1">
                    <a:lumMod val="50000"/>
                  </a:schemeClr>
                </a:solidFill>
              </a:rPr>
              <a:t>13% beweert nooit informatie te zoeken over politiek</a:t>
            </a:r>
            <a:endParaRPr lang="nl-BE" dirty="0">
              <a:solidFill>
                <a:schemeClr val="bg1">
                  <a:lumMod val="50000"/>
                </a:schemeClr>
              </a:solidFill>
            </a:endParaRPr>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3138928427"/>
              </p:ext>
            </p:extLst>
          </p:nvPr>
        </p:nvGraphicFramePr>
        <p:xfrm>
          <a:off x="360364" y="1843088"/>
          <a:ext cx="8924952" cy="45410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0" y="6581001"/>
            <a:ext cx="10519162" cy="276999"/>
          </a:xfrm>
          <a:prstGeom prst="rect">
            <a:avLst/>
          </a:prstGeom>
          <a:noFill/>
        </p:spPr>
        <p:txBody>
          <a:bodyPr wrap="none" rtlCol="0">
            <a:spAutoFit/>
          </a:bodyPr>
          <a:lstStyle/>
          <a:p>
            <a:r>
              <a:rPr lang="nl-BE" sz="1200" dirty="0" smtClean="0">
                <a:solidFill>
                  <a:srgbClr val="D9D9D6">
                    <a:lumMod val="50000"/>
                  </a:srgbClr>
                </a:solidFill>
              </a:rPr>
              <a:t>Q: Kan je voor elk van deze activiteiten aangeven of je ze nu al doet of verwacht ze in de toekomst zeker, misschien of nooit te zullen doen? Basis: iedereen, N=868.</a:t>
            </a:r>
            <a:endParaRPr lang="nl-BE" sz="1200" dirty="0">
              <a:solidFill>
                <a:srgbClr val="D9D9D6">
                  <a:lumMod val="50000"/>
                </a:srgbClr>
              </a:solidFill>
            </a:endParaRPr>
          </a:p>
        </p:txBody>
      </p:sp>
      <p:sp>
        <p:nvSpPr>
          <p:cNvPr id="5" name="Rounded Rectangle 24"/>
          <p:cNvSpPr>
            <a:spLocks noChangeAspect="1"/>
          </p:cNvSpPr>
          <p:nvPr/>
        </p:nvSpPr>
        <p:spPr>
          <a:xfrm>
            <a:off x="9576262" y="3213778"/>
            <a:ext cx="2352502" cy="179970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nl-BE" sz="1400" dirty="0" smtClean="0">
                <a:solidFill>
                  <a:schemeClr val="tx2"/>
                </a:solidFill>
              </a:rPr>
              <a:t>Bepaalde vormen van engagement willen jongeren wel overwegen (producten al dan niet kopen, petities of betogingen), maar op dit moment doen weinig jongeren al echt iets. </a:t>
            </a:r>
            <a:endParaRPr lang="nl-BE" sz="1400" dirty="0">
              <a:solidFill>
                <a:schemeClr val="tx2"/>
              </a:solidFill>
            </a:endParaRPr>
          </a:p>
        </p:txBody>
      </p:sp>
    </p:spTree>
    <p:extLst>
      <p:ext uri="{BB962C8B-B14F-4D97-AF65-F5344CB8AC3E}">
        <p14:creationId xmlns:p14="http://schemas.microsoft.com/office/powerpoint/2010/main" val="1314594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Wie zou ooit kandidaat willen zijn?</a:t>
            </a:r>
            <a:endParaRPr lang="nl-BE" dirty="0"/>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1540682415"/>
              </p:ext>
            </p:extLst>
          </p:nvPr>
        </p:nvGraphicFramePr>
        <p:xfrm>
          <a:off x="360001" y="1260475"/>
          <a:ext cx="7199674" cy="5165525"/>
        </p:xfrm>
        <a:graphic>
          <a:graphicData uri="http://schemas.openxmlformats.org/drawingml/2006/chart">
            <c:chart xmlns:c="http://schemas.openxmlformats.org/drawingml/2006/chart" xmlns:r="http://schemas.openxmlformats.org/officeDocument/2006/relationships" r:id="rId2"/>
          </a:graphicData>
        </a:graphic>
      </p:graphicFrame>
      <p:pic>
        <p:nvPicPr>
          <p:cNvPr id="8" name="Tijdelijke aanduiding voor afbeelding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4660" r="14660"/>
          <a:stretch>
            <a:fillRect/>
          </a:stretch>
        </p:blipFill>
        <p:spPr/>
      </p:pic>
      <p:sp>
        <p:nvSpPr>
          <p:cNvPr id="11" name="Tekstvak 10"/>
          <p:cNvSpPr txBox="1"/>
          <p:nvPr/>
        </p:nvSpPr>
        <p:spPr>
          <a:xfrm>
            <a:off x="0" y="6581001"/>
            <a:ext cx="10519162" cy="276999"/>
          </a:xfrm>
          <a:prstGeom prst="rect">
            <a:avLst/>
          </a:prstGeom>
          <a:noFill/>
        </p:spPr>
        <p:txBody>
          <a:bodyPr wrap="none" rtlCol="0">
            <a:spAutoFit/>
          </a:bodyPr>
          <a:lstStyle/>
          <a:p>
            <a:r>
              <a:rPr lang="nl-BE" sz="1200" dirty="0" smtClean="0">
                <a:solidFill>
                  <a:srgbClr val="D9D9D6">
                    <a:lumMod val="50000"/>
                  </a:srgbClr>
                </a:solidFill>
              </a:rPr>
              <a:t>Q: Kan je voor elk van deze activiteiten aangeven of je ze nu al doet of verwacht ze in de toekomst zeker, misschien of nooit te zullen doen? Basis: iedereen, N=868.</a:t>
            </a:r>
            <a:endParaRPr lang="nl-BE" sz="1200" dirty="0">
              <a:solidFill>
                <a:srgbClr val="D9D9D6">
                  <a:lumMod val="50000"/>
                </a:srgbClr>
              </a:solidFill>
            </a:endParaRPr>
          </a:p>
        </p:txBody>
      </p:sp>
      <p:sp>
        <p:nvSpPr>
          <p:cNvPr id="12" name="Ovaal 11"/>
          <p:cNvSpPr/>
          <p:nvPr/>
        </p:nvSpPr>
        <p:spPr>
          <a:xfrm>
            <a:off x="2252749" y="1803862"/>
            <a:ext cx="1188720" cy="382386"/>
          </a:xfrm>
          <a:prstGeom prst="ellipse">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al 12"/>
          <p:cNvSpPr/>
          <p:nvPr/>
        </p:nvSpPr>
        <p:spPr>
          <a:xfrm>
            <a:off x="5065222" y="5480859"/>
            <a:ext cx="1188720" cy="382386"/>
          </a:xfrm>
          <a:prstGeom prst="ellipse">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0770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380044" cy="858697"/>
          </a:xfrm>
        </p:spPr>
        <p:txBody>
          <a:bodyPr/>
          <a:lstStyle/>
          <a:p>
            <a:r>
              <a:rPr lang="nl-BE" dirty="0" smtClean="0"/>
              <a:t>Groot deel jongeren wantrouwt politiek</a:t>
            </a:r>
            <a:br>
              <a:rPr lang="nl-BE" dirty="0" smtClean="0"/>
            </a:br>
            <a:r>
              <a:rPr lang="nl-BE" sz="2400" dirty="0" smtClean="0">
                <a:solidFill>
                  <a:schemeClr val="bg1">
                    <a:lumMod val="50000"/>
                  </a:schemeClr>
                </a:solidFill>
              </a:rPr>
              <a:t>Maar denken dat ze zelf wel een goed beeld hebben van de problemen</a:t>
            </a:r>
            <a:endParaRPr lang="nl-BE" sz="3600" dirty="0">
              <a:solidFill>
                <a:schemeClr val="bg1">
                  <a:lumMod val="50000"/>
                </a:schemeClr>
              </a:solidFill>
            </a:endParaRPr>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3940253901"/>
              </p:ext>
            </p:extLst>
          </p:nvPr>
        </p:nvGraphicFramePr>
        <p:xfrm>
          <a:off x="360364" y="1843088"/>
          <a:ext cx="8924952" cy="45410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0" y="6581001"/>
            <a:ext cx="8243988" cy="276999"/>
          </a:xfrm>
          <a:prstGeom prst="rect">
            <a:avLst/>
          </a:prstGeom>
          <a:noFill/>
        </p:spPr>
        <p:txBody>
          <a:bodyPr wrap="none" rtlCol="0">
            <a:spAutoFit/>
          </a:bodyPr>
          <a:lstStyle/>
          <a:p>
            <a:r>
              <a:rPr lang="nl-BE" sz="1200" dirty="0" smtClean="0">
                <a:solidFill>
                  <a:srgbClr val="D9D9D6">
                    <a:lumMod val="50000"/>
                  </a:srgbClr>
                </a:solidFill>
              </a:rPr>
              <a:t>Q: Geef voor elk van onderstaande stellingen aan in welke mate je ermee akkoord of niet akkoord gaat. Basis: iedereen, N=868.</a:t>
            </a:r>
            <a:endParaRPr lang="nl-BE" sz="1200" dirty="0">
              <a:solidFill>
                <a:srgbClr val="D9D9D6">
                  <a:lumMod val="50000"/>
                </a:srgbClr>
              </a:solidFill>
            </a:endParaRPr>
          </a:p>
        </p:txBody>
      </p:sp>
      <p:sp>
        <p:nvSpPr>
          <p:cNvPr id="5" name="Rounded Rectangle 24"/>
          <p:cNvSpPr>
            <a:spLocks noChangeAspect="1"/>
          </p:cNvSpPr>
          <p:nvPr/>
        </p:nvSpPr>
        <p:spPr>
          <a:xfrm>
            <a:off x="9576262" y="3213778"/>
            <a:ext cx="2352502" cy="179970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nl-BE" sz="1400" dirty="0" smtClean="0">
                <a:solidFill>
                  <a:schemeClr val="tx2"/>
                </a:solidFill>
              </a:rPr>
              <a:t>Twee op drie jongeren vindt dat politici enkel aandacht hebben voor wat mensen denken in tijden van verkiezingen.</a:t>
            </a:r>
          </a:p>
          <a:p>
            <a:pPr algn="ctr"/>
            <a:r>
              <a:rPr lang="nl-BE" sz="1400" dirty="0" smtClean="0">
                <a:solidFill>
                  <a:schemeClr val="tx2"/>
                </a:solidFill>
              </a:rPr>
              <a:t>De helft heeft het gevoel geen inspraak te hebben</a:t>
            </a:r>
            <a:endParaRPr lang="nl-BE" sz="1400" dirty="0">
              <a:solidFill>
                <a:schemeClr val="tx2"/>
              </a:solidFill>
            </a:endParaRPr>
          </a:p>
        </p:txBody>
      </p:sp>
    </p:spTree>
    <p:extLst>
      <p:ext uri="{BB962C8B-B14F-4D97-AF65-F5344CB8AC3E}">
        <p14:creationId xmlns:p14="http://schemas.microsoft.com/office/powerpoint/2010/main" val="3330218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999" y="360000"/>
            <a:ext cx="10238727" cy="1052596"/>
          </a:xfrm>
        </p:spPr>
        <p:txBody>
          <a:bodyPr/>
          <a:lstStyle/>
          <a:p>
            <a:r>
              <a:rPr lang="nl-BE" dirty="0" smtClean="0"/>
              <a:t>Nieuwe Vlamingen tonen zich het minst zeker</a:t>
            </a:r>
            <a:endParaRPr lang="nl-BE"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3847376405"/>
              </p:ext>
            </p:extLst>
          </p:nvPr>
        </p:nvGraphicFramePr>
        <p:xfrm>
          <a:off x="360363" y="1260475"/>
          <a:ext cx="11472862" cy="49325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0" y="6581001"/>
            <a:ext cx="8243988" cy="276999"/>
          </a:xfrm>
          <a:prstGeom prst="rect">
            <a:avLst/>
          </a:prstGeom>
          <a:noFill/>
        </p:spPr>
        <p:txBody>
          <a:bodyPr wrap="none" rtlCol="0">
            <a:spAutoFit/>
          </a:bodyPr>
          <a:lstStyle/>
          <a:p>
            <a:r>
              <a:rPr lang="nl-BE" sz="1200" dirty="0" smtClean="0">
                <a:solidFill>
                  <a:srgbClr val="D9D9D6">
                    <a:lumMod val="50000"/>
                  </a:srgbClr>
                </a:solidFill>
              </a:rPr>
              <a:t>Q: Geef voor elk van onderstaande stellingen aan in welke mate je ermee akkoord of niet akkoord gaat. Basis: iedereen, N=868.</a:t>
            </a:r>
            <a:endParaRPr lang="nl-BE" sz="1200" dirty="0">
              <a:solidFill>
                <a:srgbClr val="D9D9D6">
                  <a:lumMod val="50000"/>
                </a:srgbClr>
              </a:solidFill>
            </a:endParaRPr>
          </a:p>
        </p:txBody>
      </p:sp>
    </p:spTree>
    <p:extLst>
      <p:ext uri="{BB962C8B-B14F-4D97-AF65-F5344CB8AC3E}">
        <p14:creationId xmlns:p14="http://schemas.microsoft.com/office/powerpoint/2010/main" val="786576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999" y="360000"/>
            <a:ext cx="9806465" cy="1052596"/>
          </a:xfrm>
        </p:spPr>
        <p:txBody>
          <a:bodyPr/>
          <a:lstStyle/>
          <a:p>
            <a:r>
              <a:rPr lang="nl-BE" dirty="0" smtClean="0"/>
              <a:t>Sterke correlatie met interesse in politiek</a:t>
            </a:r>
            <a:endParaRPr lang="nl-BE"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745578461"/>
              </p:ext>
            </p:extLst>
          </p:nvPr>
        </p:nvGraphicFramePr>
        <p:xfrm>
          <a:off x="360363" y="1260475"/>
          <a:ext cx="11472862" cy="49325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0" y="6581001"/>
            <a:ext cx="8243988" cy="276999"/>
          </a:xfrm>
          <a:prstGeom prst="rect">
            <a:avLst/>
          </a:prstGeom>
          <a:noFill/>
        </p:spPr>
        <p:txBody>
          <a:bodyPr wrap="none" rtlCol="0">
            <a:spAutoFit/>
          </a:bodyPr>
          <a:lstStyle/>
          <a:p>
            <a:r>
              <a:rPr lang="nl-BE" sz="1200" dirty="0" smtClean="0">
                <a:solidFill>
                  <a:srgbClr val="D9D9D6">
                    <a:lumMod val="50000"/>
                  </a:srgbClr>
                </a:solidFill>
              </a:rPr>
              <a:t>Q: Geef voor elk van onderstaande stellingen aan in welke mate je ermee akkoord of niet akkoord gaat. Basis: iedereen, N=868.</a:t>
            </a:r>
            <a:endParaRPr lang="nl-BE" sz="1200" dirty="0">
              <a:solidFill>
                <a:srgbClr val="D9D9D6">
                  <a:lumMod val="50000"/>
                </a:srgbClr>
              </a:solidFill>
            </a:endParaRPr>
          </a:p>
        </p:txBody>
      </p:sp>
    </p:spTree>
    <p:extLst>
      <p:ext uri="{BB962C8B-B14F-4D97-AF65-F5344CB8AC3E}">
        <p14:creationId xmlns:p14="http://schemas.microsoft.com/office/powerpoint/2010/main" val="836407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471484" cy="526298"/>
          </a:xfrm>
        </p:spPr>
        <p:txBody>
          <a:bodyPr/>
          <a:lstStyle/>
          <a:p>
            <a:r>
              <a:rPr lang="nl-BE" dirty="0" smtClean="0"/>
              <a:t>Vrij brede consensus over deze stelling</a:t>
            </a:r>
            <a:endParaRPr lang="nl-BE"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120707872"/>
              </p:ext>
            </p:extLst>
          </p:nvPr>
        </p:nvGraphicFramePr>
        <p:xfrm>
          <a:off x="360363" y="1260475"/>
          <a:ext cx="11472862" cy="49325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0" y="6581001"/>
            <a:ext cx="8243988" cy="276999"/>
          </a:xfrm>
          <a:prstGeom prst="rect">
            <a:avLst/>
          </a:prstGeom>
          <a:noFill/>
        </p:spPr>
        <p:txBody>
          <a:bodyPr wrap="none" rtlCol="0">
            <a:spAutoFit/>
          </a:bodyPr>
          <a:lstStyle/>
          <a:p>
            <a:r>
              <a:rPr lang="nl-BE" sz="1200" dirty="0" smtClean="0">
                <a:solidFill>
                  <a:srgbClr val="D9D9D6">
                    <a:lumMod val="50000"/>
                  </a:srgbClr>
                </a:solidFill>
              </a:rPr>
              <a:t>Q: Geef voor elk van onderstaande stellingen aan in welke mate je ermee akkoord of niet akkoord gaat. Basis: iedereen, N=868.</a:t>
            </a:r>
            <a:endParaRPr lang="nl-BE" sz="1200" dirty="0">
              <a:solidFill>
                <a:srgbClr val="D9D9D6">
                  <a:lumMod val="50000"/>
                </a:srgbClr>
              </a:solidFill>
            </a:endParaRPr>
          </a:p>
        </p:txBody>
      </p:sp>
    </p:spTree>
    <p:extLst>
      <p:ext uri="{BB962C8B-B14F-4D97-AF65-F5344CB8AC3E}">
        <p14:creationId xmlns:p14="http://schemas.microsoft.com/office/powerpoint/2010/main" val="3861119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9999" y="360000"/>
            <a:ext cx="10695927" cy="775597"/>
          </a:xfrm>
        </p:spPr>
        <p:txBody>
          <a:bodyPr/>
          <a:lstStyle/>
          <a:p>
            <a:r>
              <a:rPr lang="nl-BE" sz="2800" dirty="0" smtClean="0"/>
              <a:t>Vrij passief (kijken of lezen in plaats van zelf doen), toch meer dan 40% die praat met vrienden en/of ouders over politiek</a:t>
            </a:r>
            <a:endParaRPr lang="nl-BE" sz="2400" dirty="0">
              <a:solidFill>
                <a:schemeClr val="bg1">
                  <a:lumMod val="50000"/>
                </a:schemeClr>
              </a:solidFill>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801443761"/>
              </p:ext>
            </p:extLst>
          </p:nvPr>
        </p:nvGraphicFramePr>
        <p:xfrm>
          <a:off x="360364" y="1670858"/>
          <a:ext cx="9614909" cy="45969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0" y="6581001"/>
            <a:ext cx="8158324" cy="276999"/>
          </a:xfrm>
          <a:prstGeom prst="rect">
            <a:avLst/>
          </a:prstGeom>
          <a:noFill/>
        </p:spPr>
        <p:txBody>
          <a:bodyPr wrap="none" rtlCol="0">
            <a:spAutoFit/>
          </a:bodyPr>
          <a:lstStyle/>
          <a:p>
            <a:r>
              <a:rPr lang="nl-BE" sz="1200" dirty="0" smtClean="0">
                <a:solidFill>
                  <a:srgbClr val="D9D9D6">
                    <a:lumMod val="50000"/>
                  </a:srgbClr>
                </a:solidFill>
              </a:rPr>
              <a:t>Q: Welke zaken heb jij de voorbije maand wel eens gedaan? Je kan meerdere antwoorden aanduiden. Basis: iedereen, N=868.</a:t>
            </a:r>
            <a:endParaRPr lang="nl-BE" sz="1200" dirty="0">
              <a:solidFill>
                <a:srgbClr val="D9D9D6">
                  <a:lumMod val="50000"/>
                </a:srgbClr>
              </a:solidFill>
            </a:endParaRPr>
          </a:p>
        </p:txBody>
      </p:sp>
      <p:sp>
        <p:nvSpPr>
          <p:cNvPr id="6" name="Rounded Rectangle 24"/>
          <p:cNvSpPr>
            <a:spLocks noChangeAspect="1"/>
          </p:cNvSpPr>
          <p:nvPr/>
        </p:nvSpPr>
        <p:spPr>
          <a:xfrm>
            <a:off x="9027623" y="3213778"/>
            <a:ext cx="2901142" cy="2605131"/>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nl-BE" sz="1400" dirty="0" smtClean="0">
                <a:solidFill>
                  <a:schemeClr val="tx2"/>
                </a:solidFill>
              </a:rPr>
              <a:t>Hangt sterk samen met interesse in politiek: 30% van wie erg of redelijk geïnteresseerd is, deed minstens 6 dingen uit de lijst van 12, tegenover 7% van wie nauwelijks of niet geïnteresseerd is. </a:t>
            </a:r>
          </a:p>
          <a:p>
            <a:pPr algn="ctr"/>
            <a:endParaRPr lang="nl-BE" sz="1400" dirty="0">
              <a:solidFill>
                <a:schemeClr val="tx2"/>
              </a:solidFill>
            </a:endParaRPr>
          </a:p>
          <a:p>
            <a:pPr algn="ctr"/>
            <a:r>
              <a:rPr lang="nl-BE" sz="1200" dirty="0" smtClean="0">
                <a:solidFill>
                  <a:schemeClr val="tx2"/>
                </a:solidFill>
              </a:rPr>
              <a:t>Kleine verschillen tussen nieuwe Vlamingen en niet-nieuwe Vlamingen: Nieuwe Vlamingen lijken meer met ouders dan vrienden te praten over politiek, omgekeerd bij Vlaamse Vlamingen.</a:t>
            </a:r>
            <a:endParaRPr lang="nl-BE" sz="1200" dirty="0">
              <a:solidFill>
                <a:schemeClr val="tx2"/>
              </a:solidFill>
            </a:endParaRPr>
          </a:p>
        </p:txBody>
      </p:sp>
    </p:spTree>
    <p:extLst>
      <p:ext uri="{BB962C8B-B14F-4D97-AF65-F5344CB8AC3E}">
        <p14:creationId xmlns:p14="http://schemas.microsoft.com/office/powerpoint/2010/main" val="116869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Titel 3"/>
          <p:cNvSpPr>
            <a:spLocks noGrp="1"/>
          </p:cNvSpPr>
          <p:nvPr>
            <p:ph type="title"/>
          </p:nvPr>
        </p:nvSpPr>
        <p:spPr>
          <a:xfrm>
            <a:off x="838200" y="655662"/>
            <a:ext cx="10515600" cy="812530"/>
          </a:xfrm>
        </p:spPr>
        <p:txBody>
          <a:bodyPr/>
          <a:lstStyle/>
          <a:p>
            <a:pPr algn="ctr"/>
            <a:r>
              <a:rPr lang="nl-BE" sz="6600" dirty="0" smtClean="0">
                <a:solidFill>
                  <a:schemeClr val="accent5"/>
                </a:solidFill>
              </a:rPr>
              <a:t>STEEKPROEF</a:t>
            </a:r>
            <a:endParaRPr lang="nl-BE" sz="6600" dirty="0">
              <a:solidFill>
                <a:schemeClr val="accent5"/>
              </a:solidFill>
            </a:endParaRPr>
          </a:p>
        </p:txBody>
      </p:sp>
      <p:sp>
        <p:nvSpPr>
          <p:cNvPr id="5" name="Tijdelijke aanduiding voor tekst 4"/>
          <p:cNvSpPr>
            <a:spLocks noGrp="1"/>
          </p:cNvSpPr>
          <p:nvPr>
            <p:ph type="body" sz="quarter" idx="11"/>
          </p:nvPr>
        </p:nvSpPr>
        <p:spPr/>
        <p:txBody>
          <a:bodyPr/>
          <a:lstStyle/>
          <a:p>
            <a:r>
              <a:rPr lang="nl-BE" dirty="0" smtClean="0"/>
              <a:t>1</a:t>
            </a:r>
            <a:endParaRPr lang="nl-BE" dirty="0"/>
          </a:p>
        </p:txBody>
      </p:sp>
    </p:spTree>
    <p:extLst>
      <p:ext uri="{BB962C8B-B14F-4D97-AF65-F5344CB8AC3E}">
        <p14:creationId xmlns:p14="http://schemas.microsoft.com/office/powerpoint/2010/main" val="977694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496422" cy="1052596"/>
          </a:xfrm>
        </p:spPr>
        <p:txBody>
          <a:bodyPr/>
          <a:lstStyle/>
          <a:p>
            <a:r>
              <a:rPr lang="nl-BE" dirty="0" smtClean="0"/>
              <a:t>Kwart van de jongeren heeft laatste jaar een politieke actie ondernomen</a:t>
            </a:r>
            <a:endParaRPr lang="nl-BE" dirty="0"/>
          </a:p>
        </p:txBody>
      </p:sp>
      <p:graphicFrame>
        <p:nvGraphicFramePr>
          <p:cNvPr id="5" name="Tijdelijke aanduiding voor inhoud 7"/>
          <p:cNvGraphicFramePr>
            <a:graphicFrameLocks/>
          </p:cNvGraphicFramePr>
          <p:nvPr>
            <p:extLst>
              <p:ext uri="{D42A27DB-BD31-4B8C-83A1-F6EECF244321}">
                <p14:modId xmlns:p14="http://schemas.microsoft.com/office/powerpoint/2010/main" val="177085715"/>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396335"/>
            <a:ext cx="12191999" cy="461665"/>
          </a:xfrm>
          <a:prstGeom prst="rect">
            <a:avLst/>
          </a:prstGeom>
          <a:noFill/>
        </p:spPr>
        <p:txBody>
          <a:bodyPr wrap="square" rtlCol="0">
            <a:spAutoFit/>
          </a:bodyPr>
          <a:lstStyle/>
          <a:p>
            <a:r>
              <a:rPr lang="nl-BE" sz="1200" dirty="0" smtClean="0">
                <a:solidFill>
                  <a:srgbClr val="D9D9D6">
                    <a:lumMod val="50000"/>
                  </a:srgbClr>
                </a:solidFill>
              </a:rPr>
              <a:t>Q: </a:t>
            </a:r>
            <a:r>
              <a:rPr lang="nl-BE" sz="1200" dirty="0">
                <a:solidFill>
                  <a:srgbClr val="D9D9D6">
                    <a:lumMod val="50000"/>
                  </a:srgbClr>
                </a:solidFill>
              </a:rPr>
              <a:t>Heb je in de afgelopen 12 maanden beslist om actie te ondernemen (bijv. door een petitie te starten of ondertekenen ...) over een politiek of sociaal issue door iets wat je las in de krant of op </a:t>
            </a:r>
            <a:r>
              <a:rPr lang="nl-BE" sz="1200" dirty="0" err="1">
                <a:solidFill>
                  <a:srgbClr val="D9D9D6">
                    <a:lumMod val="50000"/>
                  </a:srgbClr>
                </a:solidFill>
              </a:rPr>
              <a:t>social</a:t>
            </a:r>
            <a:r>
              <a:rPr lang="nl-BE" sz="1200" dirty="0">
                <a:solidFill>
                  <a:srgbClr val="D9D9D6">
                    <a:lumMod val="50000"/>
                  </a:srgbClr>
                </a:solidFill>
              </a:rPr>
              <a:t> media of hoorde op radio of televisie</a:t>
            </a:r>
            <a:r>
              <a:rPr lang="nl-BE" sz="1200" dirty="0" smtClean="0">
                <a:solidFill>
                  <a:srgbClr val="D9D9D6">
                    <a:lumMod val="50000"/>
                  </a:srgbClr>
                </a:solidFill>
              </a:rPr>
              <a:t>?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3990435172"/>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
        <p:nvSpPr>
          <p:cNvPr id="7" name="Ovaal 6"/>
          <p:cNvSpPr/>
          <p:nvPr/>
        </p:nvSpPr>
        <p:spPr>
          <a:xfrm rot="18867943">
            <a:off x="5762857" y="4839737"/>
            <a:ext cx="1570854" cy="382386"/>
          </a:xfrm>
          <a:prstGeom prst="ellipse">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93322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 b="22"/>
          <a:stretch>
            <a:fillRect/>
          </a:stretch>
        </p:blipFill>
        <p:spPr/>
      </p:pic>
      <p:sp>
        <p:nvSpPr>
          <p:cNvPr id="4" name="Titel 3"/>
          <p:cNvSpPr>
            <a:spLocks noGrp="1"/>
          </p:cNvSpPr>
          <p:nvPr>
            <p:ph type="title"/>
          </p:nvPr>
        </p:nvSpPr>
        <p:spPr>
          <a:xfrm>
            <a:off x="4613562" y="812818"/>
            <a:ext cx="4821383" cy="812530"/>
          </a:xfrm>
        </p:spPr>
        <p:txBody>
          <a:bodyPr/>
          <a:lstStyle/>
          <a:p>
            <a:pPr algn="ctr"/>
            <a:r>
              <a:rPr lang="nl-BE" sz="6600" dirty="0" smtClean="0">
                <a:solidFill>
                  <a:schemeClr val="accent5"/>
                </a:solidFill>
              </a:rPr>
              <a:t>STEMMEN</a:t>
            </a:r>
            <a:endParaRPr lang="nl-BE" sz="6600" dirty="0">
              <a:solidFill>
                <a:schemeClr val="accent5"/>
              </a:solidFill>
            </a:endParaRPr>
          </a:p>
        </p:txBody>
      </p:sp>
      <p:sp>
        <p:nvSpPr>
          <p:cNvPr id="5" name="Tijdelijke aanduiding voor tekst 4"/>
          <p:cNvSpPr>
            <a:spLocks noGrp="1"/>
          </p:cNvSpPr>
          <p:nvPr>
            <p:ph type="body" sz="quarter" idx="11"/>
          </p:nvPr>
        </p:nvSpPr>
        <p:spPr/>
        <p:txBody>
          <a:bodyPr/>
          <a:lstStyle/>
          <a:p>
            <a:r>
              <a:rPr lang="nl-BE" dirty="0"/>
              <a:t>5</a:t>
            </a:r>
          </a:p>
        </p:txBody>
      </p:sp>
    </p:spTree>
    <p:extLst>
      <p:ext uri="{BB962C8B-B14F-4D97-AF65-F5344CB8AC3E}">
        <p14:creationId xmlns:p14="http://schemas.microsoft.com/office/powerpoint/2010/main" val="3365581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835146223"/>
              </p:ext>
            </p:extLst>
          </p:nvPr>
        </p:nvGraphicFramePr>
        <p:xfrm>
          <a:off x="570707" y="1803861"/>
          <a:ext cx="11050587" cy="44921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359999" y="360000"/>
            <a:ext cx="10488109" cy="1052596"/>
          </a:xfrm>
        </p:spPr>
        <p:txBody>
          <a:bodyPr/>
          <a:lstStyle/>
          <a:p>
            <a:r>
              <a:rPr lang="nl-BE" dirty="0" smtClean="0"/>
              <a:t>Slechts 17% van de jongeren zou zeker gaan stemmen bij afschaffing van de opkomstplicht</a:t>
            </a:r>
            <a:endParaRPr lang="nl-BE" dirty="0">
              <a:solidFill>
                <a:schemeClr val="bg1">
                  <a:lumMod val="50000"/>
                </a:schemeClr>
              </a:solidFill>
            </a:endParaRPr>
          </a:p>
        </p:txBody>
      </p:sp>
      <p:sp>
        <p:nvSpPr>
          <p:cNvPr id="9" name="Tekstvak 8"/>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Als je niet verplicht zou zijn om te gaan stemmen, zou je dan gaan stemmen? Basis: iedereen, N=868.</a:t>
            </a:r>
            <a:endParaRPr lang="nl-BE" sz="1200" dirty="0">
              <a:solidFill>
                <a:srgbClr val="D9D9D6">
                  <a:lumMod val="50000"/>
                </a:srgbClr>
              </a:solidFill>
            </a:endParaRPr>
          </a:p>
        </p:txBody>
      </p:sp>
    </p:spTree>
    <p:extLst>
      <p:ext uri="{BB962C8B-B14F-4D97-AF65-F5344CB8AC3E}">
        <p14:creationId xmlns:p14="http://schemas.microsoft.com/office/powerpoint/2010/main" val="874335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022596" cy="1052596"/>
          </a:xfrm>
        </p:spPr>
        <p:txBody>
          <a:bodyPr/>
          <a:lstStyle/>
          <a:p>
            <a:r>
              <a:rPr lang="nl-BE" dirty="0" smtClean="0"/>
              <a:t>Meer TSO/BSO-jongeren zouden afhaken</a:t>
            </a:r>
            <a:endParaRPr lang="nl-BE" dirty="0"/>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2751859580"/>
              </p:ext>
            </p:extLst>
          </p:nvPr>
        </p:nvGraphicFramePr>
        <p:xfrm>
          <a:off x="360001" y="1260475"/>
          <a:ext cx="7199674" cy="5165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Als je niet verplicht zou zijn om te gaan stemmen, zou je dan gaan stemmen? Basis: iedereen, N=868.</a:t>
            </a:r>
            <a:endParaRPr lang="nl-BE" sz="1200" dirty="0">
              <a:solidFill>
                <a:srgbClr val="D9D9D6">
                  <a:lumMod val="50000"/>
                </a:srgbClr>
              </a:solidFill>
            </a:endParaRPr>
          </a:p>
        </p:txBody>
      </p:sp>
      <p:pic>
        <p:nvPicPr>
          <p:cNvPr id="8" name="Tijdelijke aanduiding voor afbeelding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1884" r="21884"/>
          <a:stretch>
            <a:fillRect/>
          </a:stretch>
        </p:blipFill>
        <p:spPr/>
      </p:pic>
    </p:spTree>
    <p:extLst>
      <p:ext uri="{BB962C8B-B14F-4D97-AF65-F5344CB8AC3E}">
        <p14:creationId xmlns:p14="http://schemas.microsoft.com/office/powerpoint/2010/main" val="3415472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912058" cy="914096"/>
          </a:xfrm>
        </p:spPr>
        <p:txBody>
          <a:bodyPr/>
          <a:lstStyle/>
          <a:p>
            <a:r>
              <a:rPr lang="nl-BE" dirty="0" smtClean="0"/>
              <a:t>Eén op drie weet al op wie te stemmen</a:t>
            </a:r>
            <a:br>
              <a:rPr lang="nl-BE" dirty="0" smtClean="0"/>
            </a:br>
            <a:r>
              <a:rPr lang="nl-BE" sz="2800" dirty="0" smtClean="0">
                <a:solidFill>
                  <a:schemeClr val="bg1">
                    <a:lumMod val="50000"/>
                  </a:schemeClr>
                </a:solidFill>
              </a:rPr>
              <a:t>Heeft veel met interesse in politiek te maken</a:t>
            </a:r>
            <a:endParaRPr lang="nl-BE" sz="4000" dirty="0">
              <a:solidFill>
                <a:schemeClr val="bg1">
                  <a:lumMod val="50000"/>
                </a:schemeClr>
              </a:solidFill>
            </a:endParaRPr>
          </a:p>
        </p:txBody>
      </p:sp>
      <p:graphicFrame>
        <p:nvGraphicFramePr>
          <p:cNvPr id="5" name="Tijdelijke aanduiding voor inhoud 7"/>
          <p:cNvGraphicFramePr>
            <a:graphicFrameLocks/>
          </p:cNvGraphicFramePr>
          <p:nvPr>
            <p:extLst>
              <p:ext uri="{D42A27DB-BD31-4B8C-83A1-F6EECF244321}">
                <p14:modId xmlns:p14="http://schemas.microsoft.com/office/powerpoint/2010/main" val="3065449707"/>
              </p:ext>
            </p:extLst>
          </p:nvPr>
        </p:nvGraphicFramePr>
        <p:xfrm>
          <a:off x="471200" y="1579176"/>
          <a:ext cx="4907136" cy="4514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Weet jij al op welke partij je zal stemmen in oktober 2018? Basis: iedereen, N=868.</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2306731111"/>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416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912058" cy="914096"/>
          </a:xfrm>
        </p:spPr>
        <p:txBody>
          <a:bodyPr/>
          <a:lstStyle/>
          <a:p>
            <a:r>
              <a:rPr lang="nl-BE" dirty="0" smtClean="0"/>
              <a:t>Jongeren stemmen niet noodzakelijk zoals ouders</a:t>
            </a:r>
            <a:br>
              <a:rPr lang="nl-BE" dirty="0" smtClean="0"/>
            </a:br>
            <a:r>
              <a:rPr lang="nl-BE" sz="2800" dirty="0" smtClean="0">
                <a:solidFill>
                  <a:schemeClr val="bg1">
                    <a:lumMod val="50000"/>
                  </a:schemeClr>
                </a:solidFill>
              </a:rPr>
              <a:t>Maar de helft weet niet eens waar ouders op stemmen</a:t>
            </a:r>
            <a:endParaRPr lang="nl-BE" sz="4000" dirty="0">
              <a:solidFill>
                <a:schemeClr val="bg1">
                  <a:lumMod val="50000"/>
                </a:schemeClr>
              </a:solidFill>
            </a:endParaRPr>
          </a:p>
        </p:txBody>
      </p:sp>
      <p:sp>
        <p:nvSpPr>
          <p:cNvPr id="6" name="Tekstvak 5"/>
          <p:cNvSpPr txBox="1"/>
          <p:nvPr/>
        </p:nvSpPr>
        <p:spPr>
          <a:xfrm>
            <a:off x="0" y="6396335"/>
            <a:ext cx="12270376" cy="461665"/>
          </a:xfrm>
          <a:prstGeom prst="rect">
            <a:avLst/>
          </a:prstGeom>
          <a:noFill/>
        </p:spPr>
        <p:txBody>
          <a:bodyPr wrap="square" rtlCol="0">
            <a:spAutoFit/>
          </a:bodyPr>
          <a:lstStyle/>
          <a:p>
            <a:r>
              <a:rPr lang="nl-BE" sz="1200" dirty="0" smtClean="0">
                <a:solidFill>
                  <a:srgbClr val="D9D9D6">
                    <a:lumMod val="50000"/>
                  </a:srgbClr>
                </a:solidFill>
              </a:rPr>
              <a:t>Q: Denk jij te weten op welke partij je ouders waarschijnlijk zullen stemmen? Basis: iedereen, N= 868. Zal jij op dezelfde partij stemmen als je ouders in oktober 2018? Basis: wie weet waar ouders op stemmen, N=421.</a:t>
            </a:r>
            <a:endParaRPr lang="nl-BE" sz="1200" dirty="0">
              <a:solidFill>
                <a:srgbClr val="D9D9D6">
                  <a:lumMod val="50000"/>
                </a:srgbClr>
              </a:solidFill>
            </a:endParaRPr>
          </a:p>
        </p:txBody>
      </p:sp>
      <p:graphicFrame>
        <p:nvGraphicFramePr>
          <p:cNvPr id="10" name="Grafiek 9"/>
          <p:cNvGraphicFramePr/>
          <p:nvPr>
            <p:extLst>
              <p:ext uri="{D42A27DB-BD31-4B8C-83A1-F6EECF244321}">
                <p14:modId xmlns:p14="http://schemas.microsoft.com/office/powerpoint/2010/main" val="3403366608"/>
              </p:ext>
            </p:extLst>
          </p:nvPr>
        </p:nvGraphicFramePr>
        <p:xfrm>
          <a:off x="5286895" y="1579177"/>
          <a:ext cx="6608618" cy="4514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ek 7"/>
          <p:cNvGraphicFramePr/>
          <p:nvPr>
            <p:extLst>
              <p:ext uri="{D42A27DB-BD31-4B8C-83A1-F6EECF244321}">
                <p14:modId xmlns:p14="http://schemas.microsoft.com/office/powerpoint/2010/main" val="4126967365"/>
              </p:ext>
            </p:extLst>
          </p:nvPr>
        </p:nvGraphicFramePr>
        <p:xfrm>
          <a:off x="360000" y="1462776"/>
          <a:ext cx="1778901" cy="4746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ek 10"/>
          <p:cNvGraphicFramePr/>
          <p:nvPr>
            <p:extLst>
              <p:ext uri="{D42A27DB-BD31-4B8C-83A1-F6EECF244321}">
                <p14:modId xmlns:p14="http://schemas.microsoft.com/office/powerpoint/2010/main" val="2846453532"/>
              </p:ext>
            </p:extLst>
          </p:nvPr>
        </p:nvGraphicFramePr>
        <p:xfrm>
          <a:off x="2516128" y="1462776"/>
          <a:ext cx="1778901" cy="4746855"/>
        </p:xfrm>
        <a:graphic>
          <a:graphicData uri="http://schemas.openxmlformats.org/drawingml/2006/chart">
            <c:chart xmlns:c="http://schemas.openxmlformats.org/drawingml/2006/chart" xmlns:r="http://schemas.openxmlformats.org/officeDocument/2006/relationships" r:id="rId4"/>
          </a:graphicData>
        </a:graphic>
      </p:graphicFrame>
      <p:sp>
        <p:nvSpPr>
          <p:cNvPr id="7" name="Freeform 26"/>
          <p:cNvSpPr>
            <a:spLocks noChangeAspect="1"/>
          </p:cNvSpPr>
          <p:nvPr/>
        </p:nvSpPr>
        <p:spPr bwMode="auto">
          <a:xfrm rot="1087861">
            <a:off x="1454686" y="3326400"/>
            <a:ext cx="1368431" cy="1338190"/>
          </a:xfrm>
          <a:custGeom>
            <a:avLst/>
            <a:gdLst>
              <a:gd name="T0" fmla="*/ 35 w 50"/>
              <a:gd name="T1" fmla="*/ 0 h 49"/>
              <a:gd name="T2" fmla="*/ 29 w 50"/>
              <a:gd name="T3" fmla="*/ 6 h 49"/>
              <a:gd name="T4" fmla="*/ 35 w 50"/>
              <a:gd name="T5" fmla="*/ 12 h 49"/>
              <a:gd name="T6" fmla="*/ 23 w 50"/>
              <a:gd name="T7" fmla="*/ 12 h 49"/>
              <a:gd name="T8" fmla="*/ 0 w 50"/>
              <a:gd name="T9" fmla="*/ 34 h 49"/>
              <a:gd name="T10" fmla="*/ 0 w 50"/>
              <a:gd name="T11" fmla="*/ 49 h 49"/>
              <a:gd name="T12" fmla="*/ 8 w 50"/>
              <a:gd name="T13" fmla="*/ 49 h 49"/>
              <a:gd name="T14" fmla="*/ 8 w 50"/>
              <a:gd name="T15" fmla="*/ 34 h 49"/>
              <a:gd name="T16" fmla="*/ 23 w 50"/>
              <a:gd name="T17" fmla="*/ 20 h 49"/>
              <a:gd name="T18" fmla="*/ 35 w 50"/>
              <a:gd name="T19" fmla="*/ 20 h 49"/>
              <a:gd name="T20" fmla="*/ 29 w 50"/>
              <a:gd name="T21" fmla="*/ 26 h 49"/>
              <a:gd name="T22" fmla="*/ 35 w 50"/>
              <a:gd name="T23" fmla="*/ 31 h 49"/>
              <a:gd name="T24" fmla="*/ 50 w 50"/>
              <a:gd name="T25" fmla="*/ 16 h 49"/>
              <a:gd name="T26" fmla="*/ 35 w 50"/>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9">
                <a:moveTo>
                  <a:pt x="35" y="0"/>
                </a:moveTo>
                <a:cubicBezTo>
                  <a:pt x="29" y="6"/>
                  <a:pt x="29" y="6"/>
                  <a:pt x="29" y="6"/>
                </a:cubicBezTo>
                <a:cubicBezTo>
                  <a:pt x="35" y="12"/>
                  <a:pt x="35" y="12"/>
                  <a:pt x="35" y="12"/>
                </a:cubicBezTo>
                <a:cubicBezTo>
                  <a:pt x="23" y="12"/>
                  <a:pt x="23" y="12"/>
                  <a:pt x="23" y="12"/>
                </a:cubicBezTo>
                <a:cubicBezTo>
                  <a:pt x="11" y="12"/>
                  <a:pt x="0" y="22"/>
                  <a:pt x="0" y="34"/>
                </a:cubicBezTo>
                <a:cubicBezTo>
                  <a:pt x="0" y="49"/>
                  <a:pt x="0" y="49"/>
                  <a:pt x="0" y="49"/>
                </a:cubicBezTo>
                <a:cubicBezTo>
                  <a:pt x="8" y="49"/>
                  <a:pt x="8" y="49"/>
                  <a:pt x="8" y="49"/>
                </a:cubicBezTo>
                <a:cubicBezTo>
                  <a:pt x="8" y="34"/>
                  <a:pt x="8" y="34"/>
                  <a:pt x="8" y="34"/>
                </a:cubicBezTo>
                <a:cubicBezTo>
                  <a:pt x="8" y="26"/>
                  <a:pt x="15" y="20"/>
                  <a:pt x="23" y="20"/>
                </a:cubicBezTo>
                <a:cubicBezTo>
                  <a:pt x="35" y="20"/>
                  <a:pt x="35" y="20"/>
                  <a:pt x="35" y="20"/>
                </a:cubicBezTo>
                <a:cubicBezTo>
                  <a:pt x="29" y="26"/>
                  <a:pt x="29" y="26"/>
                  <a:pt x="29" y="26"/>
                </a:cubicBezTo>
                <a:cubicBezTo>
                  <a:pt x="35" y="31"/>
                  <a:pt x="35" y="31"/>
                  <a:pt x="35" y="31"/>
                </a:cubicBezTo>
                <a:cubicBezTo>
                  <a:pt x="50" y="16"/>
                  <a:pt x="50" y="16"/>
                  <a:pt x="50" y="16"/>
                </a:cubicBezTo>
                <a:lnTo>
                  <a:pt x="3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BE"/>
          </a:p>
        </p:txBody>
      </p:sp>
      <p:sp>
        <p:nvSpPr>
          <p:cNvPr id="3" name="Ovaal 2"/>
          <p:cNvSpPr/>
          <p:nvPr/>
        </p:nvSpPr>
        <p:spPr>
          <a:xfrm>
            <a:off x="852940" y="4425460"/>
            <a:ext cx="793019" cy="69591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77570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9999" y="360000"/>
            <a:ext cx="10695927" cy="886397"/>
          </a:xfrm>
        </p:spPr>
        <p:txBody>
          <a:bodyPr/>
          <a:lstStyle/>
          <a:p>
            <a:r>
              <a:rPr lang="nl-BE" sz="3600" dirty="0" smtClean="0"/>
              <a:t>Belangrijkste thema’s: milieu, veiligheid, armoede</a:t>
            </a:r>
            <a:br>
              <a:rPr lang="nl-BE" sz="3600" dirty="0" smtClean="0"/>
            </a:br>
            <a:r>
              <a:rPr lang="nl-BE" sz="2800" dirty="0" smtClean="0">
                <a:solidFill>
                  <a:schemeClr val="bg1">
                    <a:lumMod val="50000"/>
                  </a:schemeClr>
                </a:solidFill>
              </a:rPr>
              <a:t>Niet echt de meest ‘lokale’ onderwerpen die bovenaan staan</a:t>
            </a:r>
            <a:endParaRPr lang="nl-BE" sz="2400" dirty="0">
              <a:solidFill>
                <a:schemeClr val="bg1">
                  <a:lumMod val="50000"/>
                </a:schemeClr>
              </a:solidFill>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070319302"/>
              </p:ext>
            </p:extLst>
          </p:nvPr>
        </p:nvGraphicFramePr>
        <p:xfrm>
          <a:off x="360365" y="1554480"/>
          <a:ext cx="8118618" cy="471331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0" y="6396335"/>
            <a:ext cx="12192000" cy="461665"/>
          </a:xfrm>
          <a:prstGeom prst="rect">
            <a:avLst/>
          </a:prstGeom>
          <a:noFill/>
        </p:spPr>
        <p:txBody>
          <a:bodyPr wrap="square" rtlCol="0">
            <a:spAutoFit/>
          </a:bodyPr>
          <a:lstStyle/>
          <a:p>
            <a:r>
              <a:rPr lang="nl-BE" sz="1200" dirty="0" smtClean="0">
                <a:solidFill>
                  <a:srgbClr val="D9D9D6">
                    <a:lumMod val="50000"/>
                  </a:srgbClr>
                </a:solidFill>
              </a:rPr>
              <a:t>Q: Welke van deze thema’s zijn voor jou de belangrijkste bij je stemkeuze voor de gemeenteraadsverkiezingen op 14 oktober 2018? Je mag tot drie verschillende thema’s aanduiden. Basis: iedereen, N=868.</a:t>
            </a:r>
            <a:endParaRPr lang="nl-BE" sz="1200" dirty="0">
              <a:solidFill>
                <a:srgbClr val="D9D9D6">
                  <a:lumMod val="50000"/>
                </a:srgbClr>
              </a:solidFill>
            </a:endParaRPr>
          </a:p>
        </p:txBody>
      </p:sp>
      <p:sp>
        <p:nvSpPr>
          <p:cNvPr id="10" name="Tekstvak 9"/>
          <p:cNvSpPr txBox="1"/>
          <p:nvPr/>
        </p:nvSpPr>
        <p:spPr>
          <a:xfrm>
            <a:off x="6826829" y="2087832"/>
            <a:ext cx="2657993" cy="276999"/>
          </a:xfrm>
          <a:prstGeom prst="borderCallout1">
            <a:avLst>
              <a:gd name="adj1" fmla="val 48760"/>
              <a:gd name="adj2" fmla="val 300"/>
              <a:gd name="adj3" fmla="val 49479"/>
              <a:gd name="adj4" fmla="val -15655"/>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Vrouwen: 22%, mannen: 11%</a:t>
            </a:r>
            <a:endParaRPr lang="nl-BE" sz="1200" dirty="0"/>
          </a:p>
        </p:txBody>
      </p:sp>
      <p:sp>
        <p:nvSpPr>
          <p:cNvPr id="12" name="Tekstvak 11"/>
          <p:cNvSpPr txBox="1"/>
          <p:nvPr/>
        </p:nvSpPr>
        <p:spPr>
          <a:xfrm>
            <a:off x="7891550" y="1659729"/>
            <a:ext cx="4087089" cy="276999"/>
          </a:xfrm>
          <a:prstGeom prst="borderCallout1">
            <a:avLst>
              <a:gd name="adj1" fmla="val 48760"/>
              <a:gd name="adj2" fmla="val 300"/>
              <a:gd name="adj3" fmla="val 49479"/>
              <a:gd name="adj4" fmla="val -4498"/>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Bij alle groepen op eerste plaats, behalve TSO/BSO-jongeren</a:t>
            </a:r>
            <a:endParaRPr lang="nl-BE" sz="1200" dirty="0"/>
          </a:p>
        </p:txBody>
      </p:sp>
      <p:sp>
        <p:nvSpPr>
          <p:cNvPr id="14" name="Tekstvak 13"/>
          <p:cNvSpPr txBox="1"/>
          <p:nvPr/>
        </p:nvSpPr>
        <p:spPr>
          <a:xfrm>
            <a:off x="5710042" y="5889428"/>
            <a:ext cx="2310938" cy="276999"/>
          </a:xfrm>
          <a:prstGeom prst="borderCallout1">
            <a:avLst>
              <a:gd name="adj1" fmla="val 48760"/>
              <a:gd name="adj2" fmla="val 300"/>
              <a:gd name="adj3" fmla="val 49479"/>
              <a:gd name="adj4" fmla="val -19628"/>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22% bij BSO-jongeren</a:t>
            </a:r>
            <a:endParaRPr lang="nl-BE" sz="1200" dirty="0"/>
          </a:p>
        </p:txBody>
      </p:sp>
      <p:sp>
        <p:nvSpPr>
          <p:cNvPr id="15" name="Tekstvak 14"/>
          <p:cNvSpPr txBox="1"/>
          <p:nvPr/>
        </p:nvSpPr>
        <p:spPr>
          <a:xfrm>
            <a:off x="6323909" y="2748125"/>
            <a:ext cx="2657993" cy="276999"/>
          </a:xfrm>
          <a:prstGeom prst="borderCallout1">
            <a:avLst>
              <a:gd name="adj1" fmla="val 48760"/>
              <a:gd name="adj2" fmla="val 300"/>
              <a:gd name="adj3" fmla="val 49479"/>
              <a:gd name="adj4" fmla="val -15655"/>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Vrouwen: 20%, mannen: 9%</a:t>
            </a:r>
            <a:endParaRPr lang="nl-BE" sz="1200" dirty="0"/>
          </a:p>
        </p:txBody>
      </p:sp>
    </p:spTree>
    <p:extLst>
      <p:ext uri="{BB962C8B-B14F-4D97-AF65-F5344CB8AC3E}">
        <p14:creationId xmlns:p14="http://schemas.microsoft.com/office/powerpoint/2010/main" val="3642226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5</a:t>
            </a:r>
            <a:r>
              <a:rPr lang="nl-BE" dirty="0" smtClean="0"/>
              <a:t> belangrijkste thema’s per groep</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76939965"/>
              </p:ext>
            </p:extLst>
          </p:nvPr>
        </p:nvGraphicFramePr>
        <p:xfrm>
          <a:off x="641229" y="1759239"/>
          <a:ext cx="10979999" cy="3761520"/>
        </p:xfrm>
        <a:graphic>
          <a:graphicData uri="http://schemas.openxmlformats.org/drawingml/2006/table">
            <a:tbl>
              <a:tblPr firstRow="1" firstCol="1" bandRow="1">
                <a:tableStyleId>{2A488322-F2BA-4B5B-9748-0D474271808F}</a:tableStyleId>
              </a:tblPr>
              <a:tblGrid>
                <a:gridCol w="1930549"/>
                <a:gridCol w="1809890"/>
                <a:gridCol w="1809890"/>
                <a:gridCol w="1809890"/>
                <a:gridCol w="1809890"/>
                <a:gridCol w="1809890"/>
              </a:tblGrid>
              <a:tr h="540000">
                <a:tc>
                  <a:txBody>
                    <a:bodyPr/>
                    <a:lstStyle/>
                    <a:p>
                      <a:pPr algn="ctr"/>
                      <a:endParaRPr lang="nl-BE" sz="1600" dirty="0">
                        <a:solidFill>
                          <a:srgbClr val="FFFFFF"/>
                        </a:solidFill>
                      </a:endParaRPr>
                    </a:p>
                  </a:txBody>
                  <a:tcPr anchor="ctr"/>
                </a:tc>
                <a:tc>
                  <a:txBody>
                    <a:bodyPr/>
                    <a:lstStyle/>
                    <a:p>
                      <a:pPr algn="ctr"/>
                      <a:r>
                        <a:rPr lang="nl-BE" sz="1600" dirty="0" smtClean="0">
                          <a:solidFill>
                            <a:srgbClr val="FFFFFF"/>
                          </a:solidFill>
                        </a:rPr>
                        <a:t>1</a:t>
                      </a:r>
                      <a:endParaRPr lang="nl-BE" sz="1600" dirty="0">
                        <a:solidFill>
                          <a:srgbClr val="FFFFFF"/>
                        </a:solidFill>
                      </a:endParaRPr>
                    </a:p>
                  </a:txBody>
                  <a:tcPr anchor="ctr"/>
                </a:tc>
                <a:tc>
                  <a:txBody>
                    <a:bodyPr/>
                    <a:lstStyle/>
                    <a:p>
                      <a:pPr algn="ctr"/>
                      <a:r>
                        <a:rPr lang="nl-BE" sz="1600" dirty="0" smtClean="0">
                          <a:solidFill>
                            <a:srgbClr val="FFFFFF"/>
                          </a:solidFill>
                        </a:rPr>
                        <a:t>2</a:t>
                      </a:r>
                      <a:endParaRPr lang="nl-BE" sz="1600" dirty="0">
                        <a:solidFill>
                          <a:srgbClr val="FFFFFF"/>
                        </a:solidFill>
                      </a:endParaRPr>
                    </a:p>
                  </a:txBody>
                  <a:tcPr anchor="ctr"/>
                </a:tc>
                <a:tc>
                  <a:txBody>
                    <a:bodyPr/>
                    <a:lstStyle/>
                    <a:p>
                      <a:pPr algn="ctr"/>
                      <a:r>
                        <a:rPr lang="nl-BE" sz="1600" dirty="0" smtClean="0">
                          <a:solidFill>
                            <a:srgbClr val="FFFFFF"/>
                          </a:solidFill>
                        </a:rPr>
                        <a:t>3</a:t>
                      </a:r>
                      <a:endParaRPr lang="nl-BE" sz="1600" dirty="0">
                        <a:solidFill>
                          <a:srgbClr val="FFFFFF"/>
                        </a:solidFill>
                      </a:endParaRPr>
                    </a:p>
                  </a:txBody>
                  <a:tcPr anchor="ctr"/>
                </a:tc>
                <a:tc>
                  <a:txBody>
                    <a:bodyPr/>
                    <a:lstStyle/>
                    <a:p>
                      <a:pPr algn="ctr"/>
                      <a:r>
                        <a:rPr lang="nl-BE" sz="1600" dirty="0" smtClean="0">
                          <a:solidFill>
                            <a:srgbClr val="FFFFFF"/>
                          </a:solidFill>
                        </a:rPr>
                        <a:t>4</a:t>
                      </a:r>
                      <a:endParaRPr lang="nl-BE" sz="1600" dirty="0">
                        <a:solidFill>
                          <a:srgbClr val="FFFFFF"/>
                        </a:solidFill>
                      </a:endParaRPr>
                    </a:p>
                  </a:txBody>
                  <a:tcPr anchor="ctr"/>
                </a:tc>
                <a:tc>
                  <a:txBody>
                    <a:bodyPr/>
                    <a:lstStyle/>
                    <a:p>
                      <a:pPr algn="ctr"/>
                      <a:r>
                        <a:rPr lang="nl-BE" sz="1600" dirty="0" smtClean="0">
                          <a:solidFill>
                            <a:srgbClr val="FFFFFF"/>
                          </a:solidFill>
                        </a:rPr>
                        <a:t>5</a:t>
                      </a:r>
                      <a:endParaRPr lang="nl-BE" sz="1600" dirty="0">
                        <a:solidFill>
                          <a:srgbClr val="FFFFFF"/>
                        </a:solidFill>
                      </a:endParaRPr>
                    </a:p>
                  </a:txBody>
                  <a:tcPr anchor="ctr"/>
                </a:tc>
              </a:tr>
              <a:tr h="432000">
                <a:tc>
                  <a:txBody>
                    <a:bodyPr/>
                    <a:lstStyle/>
                    <a:p>
                      <a:r>
                        <a:rPr lang="nl-BE" sz="1400" dirty="0" smtClean="0">
                          <a:solidFill>
                            <a:srgbClr val="FFFFFF"/>
                          </a:solidFill>
                        </a:rPr>
                        <a:t>Mannen</a:t>
                      </a:r>
                      <a:endParaRPr lang="nl-BE" sz="1400" dirty="0">
                        <a:solidFill>
                          <a:srgbClr val="FFFFFF"/>
                        </a:solidFill>
                      </a:endParaRPr>
                    </a:p>
                  </a:txBody>
                  <a:tcPr anchor="ctr"/>
                </a:tc>
                <a:tc>
                  <a:txBody>
                    <a:bodyPr/>
                    <a:lstStyle/>
                    <a:p>
                      <a:pPr algn="ctr"/>
                      <a:r>
                        <a:rPr lang="nl-BE" sz="1200" dirty="0" smtClean="0"/>
                        <a:t>Milieu</a:t>
                      </a:r>
                      <a:endParaRPr lang="nl-BE" sz="1200" dirty="0"/>
                    </a:p>
                  </a:txBody>
                  <a:tcPr anchor="ctr"/>
                </a:tc>
                <a:tc>
                  <a:txBody>
                    <a:bodyPr/>
                    <a:lstStyle/>
                    <a:p>
                      <a:pPr algn="ctr"/>
                      <a:r>
                        <a:rPr lang="nl-BE" sz="1200" dirty="0" smtClean="0"/>
                        <a:t>Betaalbaar wonen</a:t>
                      </a:r>
                      <a:endParaRPr lang="nl-BE" sz="1200" dirty="0"/>
                    </a:p>
                  </a:txBody>
                  <a:tcPr anchor="ctr"/>
                </a:tc>
                <a:tc>
                  <a:txBody>
                    <a:bodyPr/>
                    <a:lstStyle/>
                    <a:p>
                      <a:pPr algn="ctr"/>
                      <a:r>
                        <a:rPr lang="nl-BE" sz="1200" dirty="0" smtClean="0"/>
                        <a:t>Veiligheid</a:t>
                      </a:r>
                      <a:endParaRPr lang="nl-BE" sz="1200" dirty="0"/>
                    </a:p>
                  </a:txBody>
                  <a:tcPr anchor="ctr"/>
                </a:tc>
                <a:tc>
                  <a:txBody>
                    <a:bodyPr/>
                    <a:lstStyle/>
                    <a:p>
                      <a:pPr algn="ctr"/>
                      <a:r>
                        <a:rPr lang="nl-BE" sz="1200" dirty="0" smtClean="0"/>
                        <a:t>Migratie</a:t>
                      </a:r>
                      <a:endParaRPr lang="nl-BE" sz="1200" dirty="0"/>
                    </a:p>
                  </a:txBody>
                  <a:tcPr anchor="ctr"/>
                </a:tc>
                <a:tc>
                  <a:txBody>
                    <a:bodyPr/>
                    <a:lstStyle/>
                    <a:p>
                      <a:pPr algn="ctr"/>
                      <a:r>
                        <a:rPr lang="nl-BE" sz="1200" dirty="0" smtClean="0"/>
                        <a:t>Vlot autoverkeer</a:t>
                      </a:r>
                      <a:endParaRPr lang="nl-BE" sz="1200" dirty="0"/>
                    </a:p>
                  </a:txBody>
                  <a:tcPr anchor="ctr"/>
                </a:tc>
              </a:tr>
              <a:tr h="432000">
                <a:tc>
                  <a:txBody>
                    <a:bodyPr/>
                    <a:lstStyle/>
                    <a:p>
                      <a:r>
                        <a:rPr lang="nl-BE" sz="1400" dirty="0" smtClean="0">
                          <a:solidFill>
                            <a:srgbClr val="FFFFFF"/>
                          </a:solidFill>
                        </a:rPr>
                        <a:t>Vrouwen</a:t>
                      </a:r>
                      <a:endParaRPr lang="nl-BE" sz="1400" dirty="0">
                        <a:solidFill>
                          <a:srgbClr val="FFFFFF"/>
                        </a:solidFill>
                      </a:endParaRPr>
                    </a:p>
                  </a:txBody>
                  <a:tcPr anchor="ctr"/>
                </a:tc>
                <a:tc>
                  <a:txBody>
                    <a:bodyPr/>
                    <a:lstStyle/>
                    <a:p>
                      <a:pPr algn="ctr"/>
                      <a:r>
                        <a:rPr lang="nl-BE" sz="1200" dirty="0" smtClean="0"/>
                        <a:t>Milieu</a:t>
                      </a:r>
                      <a:endParaRPr lang="nl-BE" sz="1200" dirty="0"/>
                    </a:p>
                  </a:txBody>
                  <a:tcPr anchor="ctr"/>
                </a:tc>
                <a:tc>
                  <a:txBody>
                    <a:bodyPr/>
                    <a:lstStyle/>
                    <a:p>
                      <a:pPr algn="ctr"/>
                      <a:r>
                        <a:rPr lang="nl-BE" sz="1200" dirty="0" smtClean="0"/>
                        <a:t>Armoedebestrijding</a:t>
                      </a:r>
                      <a:endParaRPr lang="nl-BE" sz="1200" dirty="0"/>
                    </a:p>
                  </a:txBody>
                  <a:tcPr anchor="ctr"/>
                </a:tc>
                <a:tc>
                  <a:txBody>
                    <a:bodyPr/>
                    <a:lstStyle/>
                    <a:p>
                      <a:pPr algn="ctr"/>
                      <a:r>
                        <a:rPr lang="nl-BE" sz="1200" dirty="0" smtClean="0"/>
                        <a:t>Veiligheid</a:t>
                      </a:r>
                      <a:endParaRPr lang="nl-BE" sz="1200" dirty="0"/>
                    </a:p>
                  </a:txBody>
                  <a:tcPr anchor="ctr"/>
                </a:tc>
                <a:tc>
                  <a:txBody>
                    <a:bodyPr/>
                    <a:lstStyle/>
                    <a:p>
                      <a:pPr algn="ctr"/>
                      <a:r>
                        <a:rPr lang="nl-BE" sz="1200" dirty="0" smtClean="0"/>
                        <a:t>Gezondheidszorg</a:t>
                      </a:r>
                      <a:endParaRPr lang="nl-BE" sz="1200" dirty="0"/>
                    </a:p>
                  </a:txBody>
                  <a:tcPr anchor="ctr"/>
                </a:tc>
                <a:tc>
                  <a:txBody>
                    <a:bodyPr/>
                    <a:lstStyle/>
                    <a:p>
                      <a:pPr algn="ctr"/>
                      <a:r>
                        <a:rPr lang="nl-BE" sz="1200" dirty="0" smtClean="0"/>
                        <a:t>Onderwijs</a:t>
                      </a:r>
                      <a:endParaRPr lang="nl-BE" sz="1200" dirty="0"/>
                    </a:p>
                  </a:txBody>
                  <a:tcPr anchor="ctr"/>
                </a:tc>
              </a:tr>
              <a:tr h="432000">
                <a:tc>
                  <a:txBody>
                    <a:bodyPr/>
                    <a:lstStyle/>
                    <a:p>
                      <a:r>
                        <a:rPr lang="nl-BE" sz="1400" dirty="0" smtClean="0">
                          <a:solidFill>
                            <a:srgbClr val="FFFFFF"/>
                          </a:solidFill>
                        </a:rPr>
                        <a:t>Nieuwe Vlamingen</a:t>
                      </a:r>
                    </a:p>
                  </a:txBody>
                  <a:tcPr anchor="ctr"/>
                </a:tc>
                <a:tc>
                  <a:txBody>
                    <a:bodyPr/>
                    <a:lstStyle/>
                    <a:p>
                      <a:pPr algn="ctr"/>
                      <a:r>
                        <a:rPr lang="nl-BE" sz="1200" dirty="0" smtClean="0"/>
                        <a:t>Milieu</a:t>
                      </a:r>
                      <a:endParaRPr lang="nl-BE" sz="1200" dirty="0"/>
                    </a:p>
                  </a:txBody>
                  <a:tcPr anchor="ctr"/>
                </a:tc>
                <a:tc>
                  <a:txBody>
                    <a:bodyPr/>
                    <a:lstStyle/>
                    <a:p>
                      <a:pPr algn="ctr"/>
                      <a:r>
                        <a:rPr lang="nl-BE" sz="1200" dirty="0" smtClean="0"/>
                        <a:t>Veiligheid</a:t>
                      </a:r>
                      <a:endParaRPr lang="nl-BE" sz="1200" dirty="0"/>
                    </a:p>
                  </a:txBody>
                  <a:tcPr anchor="ctr"/>
                </a:tc>
                <a:tc>
                  <a:txBody>
                    <a:bodyPr/>
                    <a:lstStyle/>
                    <a:p>
                      <a:pPr algn="ctr"/>
                      <a:r>
                        <a:rPr lang="nl-BE" sz="1200" dirty="0" smtClean="0"/>
                        <a:t>Armoedebestrijding</a:t>
                      </a:r>
                      <a:endParaRPr lang="nl-BE" sz="1200" dirty="0"/>
                    </a:p>
                  </a:txBody>
                  <a:tcPr anchor="ctr"/>
                </a:tc>
                <a:tc>
                  <a:txBody>
                    <a:bodyPr/>
                    <a:lstStyle/>
                    <a:p>
                      <a:pPr algn="ctr"/>
                      <a:r>
                        <a:rPr lang="nl-BE" sz="1200" dirty="0" smtClean="0"/>
                        <a:t>Betaalbaar wonen</a:t>
                      </a:r>
                      <a:endParaRPr lang="nl-BE" sz="1200" dirty="0"/>
                    </a:p>
                  </a:txBody>
                  <a:tcPr anchor="ctr"/>
                </a:tc>
                <a:tc>
                  <a:txBody>
                    <a:bodyPr/>
                    <a:lstStyle/>
                    <a:p>
                      <a:pPr algn="ctr"/>
                      <a:r>
                        <a:rPr lang="nl-BE" sz="1200" dirty="0" smtClean="0"/>
                        <a:t>Betaalbare</a:t>
                      </a:r>
                      <a:r>
                        <a:rPr lang="nl-BE" sz="1200" baseline="0" dirty="0" smtClean="0"/>
                        <a:t> nutsvoorzieningen</a:t>
                      </a:r>
                      <a:endParaRPr lang="nl-BE" sz="1200" dirty="0"/>
                    </a:p>
                  </a:txBody>
                  <a:tcPr anchor="ctr"/>
                </a:tc>
              </a:tr>
              <a:tr h="432000">
                <a:tc>
                  <a:txBody>
                    <a:bodyPr/>
                    <a:lstStyle/>
                    <a:p>
                      <a:r>
                        <a:rPr lang="nl-BE" sz="1400" dirty="0" smtClean="0">
                          <a:solidFill>
                            <a:srgbClr val="FFFFFF"/>
                          </a:solidFill>
                        </a:rPr>
                        <a:t>(Veel)</a:t>
                      </a:r>
                      <a:r>
                        <a:rPr lang="nl-BE" sz="1400" baseline="0" dirty="0" smtClean="0">
                          <a:solidFill>
                            <a:srgbClr val="FFFFFF"/>
                          </a:solidFill>
                        </a:rPr>
                        <a:t> interesse in politiek</a:t>
                      </a:r>
                      <a:endParaRPr lang="nl-BE" sz="1400" dirty="0">
                        <a:solidFill>
                          <a:srgbClr val="FFFFFF"/>
                        </a:solidFill>
                      </a:endParaRPr>
                    </a:p>
                  </a:txBody>
                  <a:tcPr anchor="ctr"/>
                </a:tc>
                <a:tc>
                  <a:txBody>
                    <a:bodyPr/>
                    <a:lstStyle/>
                    <a:p>
                      <a:pPr algn="ctr"/>
                      <a:r>
                        <a:rPr lang="nl-BE" sz="1200" dirty="0" smtClean="0"/>
                        <a:t>Milieu</a:t>
                      </a:r>
                      <a:endParaRPr lang="nl-BE" sz="1200" dirty="0"/>
                    </a:p>
                  </a:txBody>
                  <a:tcPr anchor="ctr"/>
                </a:tc>
                <a:tc>
                  <a:txBody>
                    <a:bodyPr/>
                    <a:lstStyle/>
                    <a:p>
                      <a:pPr algn="ctr"/>
                      <a:r>
                        <a:rPr lang="nl-BE" sz="1200" dirty="0" smtClean="0"/>
                        <a:t>Migratie</a:t>
                      </a:r>
                      <a:endParaRPr lang="nl-BE" sz="1200" dirty="0"/>
                    </a:p>
                  </a:txBody>
                  <a:tcPr anchor="ctr"/>
                </a:tc>
                <a:tc>
                  <a:txBody>
                    <a:bodyPr/>
                    <a:lstStyle/>
                    <a:p>
                      <a:pPr algn="ctr"/>
                      <a:r>
                        <a:rPr lang="nl-BE" sz="1200" dirty="0" smtClean="0"/>
                        <a:t>Armoedebestrijding</a:t>
                      </a:r>
                      <a:endParaRPr lang="nl-BE" sz="1200" dirty="0"/>
                    </a:p>
                  </a:txBody>
                  <a:tcPr anchor="ctr"/>
                </a:tc>
                <a:tc>
                  <a:txBody>
                    <a:bodyPr/>
                    <a:lstStyle/>
                    <a:p>
                      <a:pPr algn="ctr"/>
                      <a:r>
                        <a:rPr lang="nl-BE" sz="1200" dirty="0" smtClean="0"/>
                        <a:t>Veiligheid</a:t>
                      </a:r>
                      <a:endParaRPr lang="nl-BE" sz="1200" dirty="0"/>
                    </a:p>
                  </a:txBody>
                  <a:tcPr anchor="ctr"/>
                </a:tc>
                <a:tc>
                  <a:txBody>
                    <a:bodyPr/>
                    <a:lstStyle/>
                    <a:p>
                      <a:pPr algn="ctr"/>
                      <a:r>
                        <a:rPr lang="nl-BE" sz="1200" dirty="0" smtClean="0"/>
                        <a:t>Propere gemeente</a:t>
                      </a:r>
                      <a:endParaRPr lang="nl-BE" sz="1200" dirty="0"/>
                    </a:p>
                  </a:txBody>
                  <a:tcPr anchor="ctr"/>
                </a:tc>
              </a:tr>
              <a:tr h="432000">
                <a:tc>
                  <a:txBody>
                    <a:bodyPr/>
                    <a:lstStyle/>
                    <a:p>
                      <a:r>
                        <a:rPr lang="nl-BE" sz="1400" dirty="0" smtClean="0">
                          <a:solidFill>
                            <a:srgbClr val="FFFFFF"/>
                          </a:solidFill>
                        </a:rPr>
                        <a:t>Weinig/geen interesse</a:t>
                      </a:r>
                      <a:endParaRPr lang="nl-BE" sz="1400" dirty="0">
                        <a:solidFill>
                          <a:srgbClr val="FFFFFF"/>
                        </a:solidFill>
                      </a:endParaRPr>
                    </a:p>
                  </a:txBody>
                  <a:tcPr anchor="ctr"/>
                </a:tc>
                <a:tc>
                  <a:txBody>
                    <a:bodyPr/>
                    <a:lstStyle/>
                    <a:p>
                      <a:pPr algn="ctr"/>
                      <a:r>
                        <a:rPr lang="nl-BE" sz="1200" dirty="0" smtClean="0"/>
                        <a:t>Milieu</a:t>
                      </a:r>
                      <a:endParaRPr lang="nl-BE" sz="1200" dirty="0"/>
                    </a:p>
                  </a:txBody>
                  <a:tcPr anchor="ctr"/>
                </a:tc>
                <a:tc>
                  <a:txBody>
                    <a:bodyPr/>
                    <a:lstStyle/>
                    <a:p>
                      <a:pPr algn="ctr"/>
                      <a:r>
                        <a:rPr lang="nl-BE" sz="1200" dirty="0" smtClean="0"/>
                        <a:t>Veiligheid</a:t>
                      </a:r>
                      <a:endParaRPr lang="nl-BE" sz="1200" dirty="0"/>
                    </a:p>
                  </a:txBody>
                  <a:tcPr anchor="ctr"/>
                </a:tc>
                <a:tc>
                  <a:txBody>
                    <a:bodyPr/>
                    <a:lstStyle/>
                    <a:p>
                      <a:pPr algn="ctr"/>
                      <a:r>
                        <a:rPr lang="nl-BE" sz="1200" dirty="0" smtClean="0"/>
                        <a:t>Betaalbaar</a:t>
                      </a:r>
                      <a:r>
                        <a:rPr lang="nl-BE" sz="1200" baseline="0" dirty="0" smtClean="0"/>
                        <a:t> wonen</a:t>
                      </a:r>
                      <a:endParaRPr lang="nl-BE" sz="1200" dirty="0"/>
                    </a:p>
                  </a:txBody>
                  <a:tcPr anchor="ctr"/>
                </a:tc>
                <a:tc>
                  <a:txBody>
                    <a:bodyPr/>
                    <a:lstStyle/>
                    <a:p>
                      <a:pPr algn="ctr"/>
                      <a:r>
                        <a:rPr lang="nl-BE" sz="1200" dirty="0" smtClean="0"/>
                        <a:t>Gezondheidszorg</a:t>
                      </a:r>
                      <a:endParaRPr lang="nl-BE" sz="1200" dirty="0"/>
                    </a:p>
                  </a:txBody>
                  <a:tcPr anchor="ctr"/>
                </a:tc>
                <a:tc>
                  <a:txBody>
                    <a:bodyPr/>
                    <a:lstStyle/>
                    <a:p>
                      <a:pPr algn="ctr"/>
                      <a:r>
                        <a:rPr lang="nl-BE" sz="1200" dirty="0" smtClean="0"/>
                        <a:t>Nog niet over nagedacht</a:t>
                      </a:r>
                      <a:endParaRPr lang="nl-BE" sz="1200" dirty="0"/>
                    </a:p>
                  </a:txBody>
                  <a:tcPr anchor="ctr"/>
                </a:tc>
              </a:tr>
              <a:tr h="432000">
                <a:tc>
                  <a:txBody>
                    <a:bodyPr/>
                    <a:lstStyle/>
                    <a:p>
                      <a:r>
                        <a:rPr lang="nl-BE" sz="1400" dirty="0" smtClean="0">
                          <a:solidFill>
                            <a:srgbClr val="FFFFFF"/>
                          </a:solidFill>
                        </a:rPr>
                        <a:t>Max. TSO</a:t>
                      </a:r>
                    </a:p>
                  </a:txBody>
                  <a:tcPr anchor="ctr"/>
                </a:tc>
                <a:tc>
                  <a:txBody>
                    <a:bodyPr/>
                    <a:lstStyle/>
                    <a:p>
                      <a:pPr algn="ctr"/>
                      <a:r>
                        <a:rPr lang="nl-BE" sz="1200" dirty="0" smtClean="0"/>
                        <a:t>Veiligheid</a:t>
                      </a:r>
                      <a:endParaRPr lang="nl-BE" sz="1200" dirty="0"/>
                    </a:p>
                  </a:txBody>
                  <a:tcPr anchor="ctr"/>
                </a:tc>
                <a:tc>
                  <a:txBody>
                    <a:bodyPr/>
                    <a:lstStyle/>
                    <a:p>
                      <a:pPr algn="ctr"/>
                      <a:r>
                        <a:rPr lang="nl-BE" sz="1200" dirty="0" smtClean="0"/>
                        <a:t>Betaalbaar wonen</a:t>
                      </a:r>
                      <a:endParaRPr lang="nl-BE" sz="1200" dirty="0"/>
                    </a:p>
                  </a:txBody>
                  <a:tcPr anchor="ctr"/>
                </a:tc>
                <a:tc>
                  <a:txBody>
                    <a:bodyPr/>
                    <a:lstStyle/>
                    <a:p>
                      <a:pPr algn="ctr"/>
                      <a:r>
                        <a:rPr lang="nl-BE" sz="1200" dirty="0" smtClean="0"/>
                        <a:t>Milieu</a:t>
                      </a:r>
                      <a:endParaRPr lang="nl-BE" sz="1200" dirty="0"/>
                    </a:p>
                  </a:txBody>
                  <a:tcPr anchor="ctr"/>
                </a:tc>
                <a:tc>
                  <a:txBody>
                    <a:bodyPr/>
                    <a:lstStyle/>
                    <a:p>
                      <a:pPr algn="ctr"/>
                      <a:r>
                        <a:rPr lang="nl-BE" sz="1200" dirty="0" smtClean="0"/>
                        <a:t>Migratie</a:t>
                      </a:r>
                      <a:endParaRPr lang="nl-BE" sz="1200" dirty="0"/>
                    </a:p>
                  </a:txBody>
                  <a:tcPr anchor="ctr"/>
                </a:tc>
                <a:tc>
                  <a:txBody>
                    <a:bodyPr/>
                    <a:lstStyle/>
                    <a:p>
                      <a:pPr algn="ctr"/>
                      <a:r>
                        <a:rPr lang="nl-BE" sz="1200" dirty="0" smtClean="0"/>
                        <a:t>Vlot autoverkeer</a:t>
                      </a:r>
                      <a:endParaRPr lang="nl-BE" sz="1200" dirty="0"/>
                    </a:p>
                  </a:txBody>
                  <a:tcPr anchor="ctr"/>
                </a:tc>
              </a:tr>
              <a:tr h="432000">
                <a:tc>
                  <a:txBody>
                    <a:bodyPr/>
                    <a:lstStyle/>
                    <a:p>
                      <a:r>
                        <a:rPr lang="nl-BE" sz="1400" dirty="0" smtClean="0">
                          <a:solidFill>
                            <a:srgbClr val="FFFFFF"/>
                          </a:solidFill>
                        </a:rPr>
                        <a:t>Max. BSO</a:t>
                      </a:r>
                      <a:endParaRPr lang="nl-BE" sz="1400" dirty="0">
                        <a:solidFill>
                          <a:srgbClr val="FFFFFF"/>
                        </a:solidFill>
                      </a:endParaRPr>
                    </a:p>
                  </a:txBody>
                  <a:tcPr anchor="ctr"/>
                </a:tc>
                <a:tc>
                  <a:txBody>
                    <a:bodyPr/>
                    <a:lstStyle/>
                    <a:p>
                      <a:pPr algn="ctr"/>
                      <a:r>
                        <a:rPr lang="nl-BE" sz="1200" dirty="0" smtClean="0"/>
                        <a:t>Nog niet over nagedacht</a:t>
                      </a:r>
                      <a:endParaRPr lang="nl-BE" sz="1200" dirty="0"/>
                    </a:p>
                  </a:txBody>
                  <a:tcPr anchor="ctr"/>
                </a:tc>
                <a:tc>
                  <a:txBody>
                    <a:bodyPr/>
                    <a:lstStyle/>
                    <a:p>
                      <a:pPr algn="ctr"/>
                      <a:r>
                        <a:rPr lang="nl-BE" sz="1200" dirty="0" smtClean="0"/>
                        <a:t>Gezondheidszorg</a:t>
                      </a:r>
                      <a:endParaRPr lang="nl-BE" sz="1200" dirty="0"/>
                    </a:p>
                  </a:txBody>
                  <a:tcPr anchor="ctr"/>
                </a:tc>
                <a:tc>
                  <a:txBody>
                    <a:bodyPr/>
                    <a:lstStyle/>
                    <a:p>
                      <a:pPr algn="ctr"/>
                      <a:r>
                        <a:rPr lang="nl-BE" sz="1200" dirty="0" smtClean="0"/>
                        <a:t>Veiligheid</a:t>
                      </a:r>
                      <a:endParaRPr lang="nl-BE" sz="1200" dirty="0"/>
                    </a:p>
                  </a:txBody>
                  <a:tcPr anchor="ctr"/>
                </a:tc>
                <a:tc>
                  <a:txBody>
                    <a:bodyPr/>
                    <a:lstStyle/>
                    <a:p>
                      <a:pPr algn="ctr"/>
                      <a:r>
                        <a:rPr lang="nl-BE" sz="1200" dirty="0" smtClean="0"/>
                        <a:t>Milieu</a:t>
                      </a:r>
                      <a:endParaRPr lang="nl-BE" sz="1200" dirty="0"/>
                    </a:p>
                  </a:txBody>
                  <a:tcPr anchor="ctr"/>
                </a:tc>
                <a:tc>
                  <a:txBody>
                    <a:bodyPr/>
                    <a:lstStyle/>
                    <a:p>
                      <a:pPr algn="ctr"/>
                      <a:r>
                        <a:rPr lang="nl-BE" sz="1200" dirty="0" smtClean="0"/>
                        <a:t>Betaalbaar wonen</a:t>
                      </a:r>
                      <a:endParaRPr lang="nl-BE" sz="1200" dirty="0"/>
                    </a:p>
                  </a:txBody>
                  <a:tcPr anchor="ctr"/>
                </a:tc>
              </a:tr>
            </a:tbl>
          </a:graphicData>
        </a:graphic>
      </p:graphicFrame>
      <p:sp>
        <p:nvSpPr>
          <p:cNvPr id="6" name="Tekstvak 5"/>
          <p:cNvSpPr txBox="1"/>
          <p:nvPr/>
        </p:nvSpPr>
        <p:spPr>
          <a:xfrm>
            <a:off x="0" y="6396335"/>
            <a:ext cx="12192000" cy="461665"/>
          </a:xfrm>
          <a:prstGeom prst="rect">
            <a:avLst/>
          </a:prstGeom>
          <a:noFill/>
        </p:spPr>
        <p:txBody>
          <a:bodyPr wrap="square" rtlCol="0">
            <a:spAutoFit/>
          </a:bodyPr>
          <a:lstStyle/>
          <a:p>
            <a:r>
              <a:rPr lang="nl-BE" sz="1200" dirty="0" smtClean="0">
                <a:solidFill>
                  <a:srgbClr val="D9D9D6">
                    <a:lumMod val="50000"/>
                  </a:srgbClr>
                </a:solidFill>
              </a:rPr>
              <a:t>Q: Welke van deze thema’s zijn voor jou de belangrijkste bij je stemkeuze voor de gemeenteraadsverkiezingen op 14 oktober 2018? Je mag tot drie verschillende thema’s aanduiden. Basis: iedereen, N=868.</a:t>
            </a:r>
            <a:endParaRPr lang="nl-BE" sz="1200" dirty="0">
              <a:solidFill>
                <a:srgbClr val="D9D9D6">
                  <a:lumMod val="50000"/>
                </a:srgbClr>
              </a:solidFill>
            </a:endParaRPr>
          </a:p>
        </p:txBody>
      </p:sp>
    </p:spTree>
    <p:extLst>
      <p:ext uri="{BB962C8B-B14F-4D97-AF65-F5344CB8AC3E}">
        <p14:creationId xmlns:p14="http://schemas.microsoft.com/office/powerpoint/2010/main" val="459677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999" y="360000"/>
            <a:ext cx="10024404" cy="997196"/>
          </a:xfrm>
        </p:spPr>
        <p:txBody>
          <a:bodyPr/>
          <a:lstStyle/>
          <a:p>
            <a:r>
              <a:rPr lang="nl-BE" sz="3600" dirty="0" smtClean="0"/>
              <a:t>Eén derde weet niet welke partij best aansluit bij eigen voorkeuren</a:t>
            </a:r>
            <a:endParaRPr lang="nl-BE" sz="3600" dirty="0">
              <a:solidFill>
                <a:schemeClr val="bg1">
                  <a:lumMod val="50000"/>
                </a:schemeClr>
              </a:solidFill>
            </a:endParaRPr>
          </a:p>
        </p:txBody>
      </p:sp>
      <p:sp>
        <p:nvSpPr>
          <p:cNvPr id="9" name="Tekstvak 8"/>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Op welke partij denk jij dat je het best zou stemmen om zoveel mogelijk thema’s die jij belangrijk vindt, gerealiseerd te zien? Basis: iedereen, N=868.</a:t>
            </a:r>
            <a:endParaRPr lang="nl-BE" sz="1200" dirty="0">
              <a:solidFill>
                <a:srgbClr val="D9D9D6">
                  <a:lumMod val="50000"/>
                </a:srgbClr>
              </a:solidFill>
            </a:endParaRP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141512677"/>
              </p:ext>
            </p:extLst>
          </p:nvPr>
        </p:nvGraphicFramePr>
        <p:xfrm>
          <a:off x="785813" y="1598212"/>
          <a:ext cx="10620375" cy="283861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vak 9"/>
          <p:cNvSpPr txBox="1"/>
          <p:nvPr/>
        </p:nvSpPr>
        <p:spPr>
          <a:xfrm>
            <a:off x="1948069" y="4608668"/>
            <a:ext cx="1208558" cy="600164"/>
          </a:xfrm>
          <a:prstGeom prst="borderCallout1">
            <a:avLst>
              <a:gd name="adj1" fmla="val -39543"/>
              <a:gd name="adj2" fmla="val 54618"/>
              <a:gd name="adj3" fmla="val -113"/>
              <a:gd name="adj4" fmla="val 55452"/>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100" dirty="0" smtClean="0"/>
              <a:t>19% bij vrouwen, 21% bij nieuwe Vlamingen</a:t>
            </a:r>
            <a:endParaRPr lang="nl-BE" sz="1100" dirty="0"/>
          </a:p>
        </p:txBody>
      </p:sp>
      <p:sp>
        <p:nvSpPr>
          <p:cNvPr id="11" name="Tekstvak 10"/>
          <p:cNvSpPr txBox="1"/>
          <p:nvPr/>
        </p:nvSpPr>
        <p:spPr>
          <a:xfrm>
            <a:off x="3156627" y="5380672"/>
            <a:ext cx="1208558" cy="430887"/>
          </a:xfrm>
          <a:prstGeom prst="borderCallout1">
            <a:avLst>
              <a:gd name="adj1" fmla="val -223887"/>
              <a:gd name="adj2" fmla="val 55934"/>
              <a:gd name="adj3" fmla="val -113"/>
              <a:gd name="adj4" fmla="val 55452"/>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100" dirty="0" smtClean="0"/>
              <a:t>Grootste partij bij mannen (17%)</a:t>
            </a:r>
            <a:endParaRPr lang="nl-BE" sz="1100" dirty="0"/>
          </a:p>
        </p:txBody>
      </p:sp>
      <p:sp>
        <p:nvSpPr>
          <p:cNvPr id="12" name="Tekstvak 11"/>
          <p:cNvSpPr txBox="1"/>
          <p:nvPr/>
        </p:nvSpPr>
        <p:spPr>
          <a:xfrm>
            <a:off x="6608818" y="5378110"/>
            <a:ext cx="1208558" cy="600164"/>
          </a:xfrm>
          <a:prstGeom prst="borderCallout1">
            <a:avLst>
              <a:gd name="adj1" fmla="val -160294"/>
              <a:gd name="adj2" fmla="val 54618"/>
              <a:gd name="adj3" fmla="val -113"/>
              <a:gd name="adj4" fmla="val 55452"/>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100" dirty="0" smtClean="0"/>
              <a:t>12% bij TSO-jongeren, 10% bij BSO-jongeren</a:t>
            </a:r>
            <a:endParaRPr lang="nl-BE" sz="1100" dirty="0"/>
          </a:p>
        </p:txBody>
      </p:sp>
      <p:sp>
        <p:nvSpPr>
          <p:cNvPr id="13" name="Tekstvak 12"/>
          <p:cNvSpPr txBox="1"/>
          <p:nvPr/>
        </p:nvSpPr>
        <p:spPr>
          <a:xfrm>
            <a:off x="9724445" y="4908750"/>
            <a:ext cx="1807515" cy="1277273"/>
          </a:xfrm>
          <a:prstGeom prst="borderCallout1">
            <a:avLst>
              <a:gd name="adj1" fmla="val -39543"/>
              <a:gd name="adj2" fmla="val 55498"/>
              <a:gd name="adj3" fmla="val -113"/>
              <a:gd name="adj4" fmla="val 55452"/>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100" dirty="0" smtClean="0"/>
              <a:t>43% bij vrouwen</a:t>
            </a:r>
          </a:p>
          <a:p>
            <a:pPr algn="ctr"/>
            <a:r>
              <a:rPr lang="nl-BE" sz="1100" dirty="0" smtClean="0"/>
              <a:t>29% bij nieuwe Vlamingen</a:t>
            </a:r>
          </a:p>
          <a:p>
            <a:pPr algn="ctr"/>
            <a:r>
              <a:rPr lang="nl-BE" sz="1100" dirty="0" smtClean="0"/>
              <a:t>18% bij wie erg/redelijk geïnteresseerd is</a:t>
            </a:r>
          </a:p>
          <a:p>
            <a:pPr algn="ctr"/>
            <a:r>
              <a:rPr lang="nl-BE" sz="1100" dirty="0" smtClean="0"/>
              <a:t>48% bij wie nauwelijks/niet geïnteresseerd is</a:t>
            </a:r>
          </a:p>
          <a:p>
            <a:pPr algn="ctr"/>
            <a:r>
              <a:rPr lang="nl-BE" sz="1100" dirty="0" smtClean="0"/>
              <a:t>47% bij BSO-jongeren</a:t>
            </a:r>
            <a:endParaRPr lang="nl-BE" sz="1100" dirty="0"/>
          </a:p>
        </p:txBody>
      </p:sp>
    </p:spTree>
    <p:extLst>
      <p:ext uri="{BB962C8B-B14F-4D97-AF65-F5344CB8AC3E}">
        <p14:creationId xmlns:p14="http://schemas.microsoft.com/office/powerpoint/2010/main" val="3550107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Partijvoorkeur per thema</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96182779"/>
              </p:ext>
            </p:extLst>
          </p:nvPr>
        </p:nvGraphicFramePr>
        <p:xfrm>
          <a:off x="2226000" y="1759239"/>
          <a:ext cx="7740000" cy="3996000"/>
        </p:xfrm>
        <a:graphic>
          <a:graphicData uri="http://schemas.openxmlformats.org/drawingml/2006/table">
            <a:tbl>
              <a:tblPr firstRow="1" firstCol="1" bandRow="1">
                <a:tableStyleId>{2A488322-F2BA-4B5B-9748-0D474271808F}</a:tableStyleId>
              </a:tblPr>
              <a:tblGrid>
                <a:gridCol w="2340000"/>
                <a:gridCol w="1800000"/>
                <a:gridCol w="1800000"/>
                <a:gridCol w="1800000"/>
              </a:tblGrid>
              <a:tr h="540000">
                <a:tc>
                  <a:txBody>
                    <a:bodyPr/>
                    <a:lstStyle/>
                    <a:p>
                      <a:pPr algn="ctr"/>
                      <a:endParaRPr lang="nl-BE" sz="1600" dirty="0">
                        <a:solidFill>
                          <a:srgbClr val="FFFFFF"/>
                        </a:solidFill>
                      </a:endParaRPr>
                    </a:p>
                  </a:txBody>
                  <a:tcPr anchor="ctr"/>
                </a:tc>
                <a:tc>
                  <a:txBody>
                    <a:bodyPr/>
                    <a:lstStyle/>
                    <a:p>
                      <a:pPr algn="ctr"/>
                      <a:r>
                        <a:rPr lang="nl-BE" sz="1600" dirty="0" smtClean="0">
                          <a:solidFill>
                            <a:srgbClr val="FFFFFF"/>
                          </a:solidFill>
                        </a:rPr>
                        <a:t>1</a:t>
                      </a:r>
                      <a:endParaRPr lang="nl-BE" sz="1600" dirty="0">
                        <a:solidFill>
                          <a:srgbClr val="FFFFFF"/>
                        </a:solidFill>
                      </a:endParaRPr>
                    </a:p>
                  </a:txBody>
                  <a:tcPr anchor="ctr"/>
                </a:tc>
                <a:tc>
                  <a:txBody>
                    <a:bodyPr/>
                    <a:lstStyle/>
                    <a:p>
                      <a:pPr algn="ctr"/>
                      <a:r>
                        <a:rPr lang="nl-BE" sz="1600" dirty="0" smtClean="0">
                          <a:solidFill>
                            <a:srgbClr val="FFFFFF"/>
                          </a:solidFill>
                        </a:rPr>
                        <a:t>2</a:t>
                      </a:r>
                      <a:endParaRPr lang="nl-BE" sz="1600" dirty="0">
                        <a:solidFill>
                          <a:srgbClr val="FFFFFF"/>
                        </a:solidFill>
                      </a:endParaRPr>
                    </a:p>
                  </a:txBody>
                  <a:tcPr anchor="ctr"/>
                </a:tc>
                <a:tc>
                  <a:txBody>
                    <a:bodyPr/>
                    <a:lstStyle/>
                    <a:p>
                      <a:pPr algn="ctr"/>
                      <a:r>
                        <a:rPr lang="nl-BE" sz="1600" dirty="0" smtClean="0">
                          <a:solidFill>
                            <a:srgbClr val="FFFFFF"/>
                          </a:solidFill>
                        </a:rPr>
                        <a:t>3</a:t>
                      </a:r>
                      <a:endParaRPr lang="nl-BE" sz="1600" dirty="0">
                        <a:solidFill>
                          <a:srgbClr val="FFFFFF"/>
                        </a:solidFill>
                      </a:endParaRPr>
                    </a:p>
                  </a:txBody>
                  <a:tcPr anchor="ctr"/>
                </a:tc>
              </a:tr>
              <a:tr h="432000">
                <a:tc>
                  <a:txBody>
                    <a:bodyPr/>
                    <a:lstStyle/>
                    <a:p>
                      <a:r>
                        <a:rPr lang="nl-BE" sz="1400" dirty="0" smtClean="0">
                          <a:solidFill>
                            <a:srgbClr val="FFFFFF"/>
                          </a:solidFill>
                        </a:rPr>
                        <a:t>Milieu</a:t>
                      </a:r>
                      <a:endParaRPr lang="nl-BE" sz="1400" dirty="0">
                        <a:solidFill>
                          <a:srgbClr val="FFFFFF"/>
                        </a:solidFill>
                      </a:endParaRPr>
                    </a:p>
                  </a:txBody>
                  <a:tcPr anchor="ctr"/>
                </a:tc>
                <a:tc>
                  <a:txBody>
                    <a:bodyPr/>
                    <a:lstStyle/>
                    <a:p>
                      <a:pPr algn="ctr"/>
                      <a:r>
                        <a:rPr lang="nl-BE" sz="1200" dirty="0" smtClean="0"/>
                        <a:t>Groen</a:t>
                      </a:r>
                      <a:r>
                        <a:rPr lang="nl-BE" sz="1200" baseline="0" dirty="0" smtClean="0"/>
                        <a:t> (35%)</a:t>
                      </a:r>
                      <a:endParaRPr lang="nl-BE" sz="1200" dirty="0"/>
                    </a:p>
                  </a:txBody>
                  <a:tcPr anchor="ctr"/>
                </a:tc>
                <a:tc>
                  <a:txBody>
                    <a:bodyPr/>
                    <a:lstStyle/>
                    <a:p>
                      <a:pPr algn="ctr"/>
                      <a:r>
                        <a:rPr lang="nl-BE" sz="1200" dirty="0" smtClean="0"/>
                        <a:t>Weet ik niet (27%)</a:t>
                      </a:r>
                      <a:endParaRPr lang="nl-BE" sz="1200" dirty="0"/>
                    </a:p>
                  </a:txBody>
                  <a:tcPr anchor="ctr"/>
                </a:tc>
                <a:tc>
                  <a:txBody>
                    <a:bodyPr/>
                    <a:lstStyle/>
                    <a:p>
                      <a:pPr algn="ctr"/>
                      <a:r>
                        <a:rPr lang="nl-BE" sz="1200" dirty="0" smtClean="0"/>
                        <a:t>N-VA (11%)</a:t>
                      </a:r>
                      <a:endParaRPr lang="nl-BE" sz="1200" dirty="0"/>
                    </a:p>
                  </a:txBody>
                  <a:tcPr anchor="ctr"/>
                </a:tc>
              </a:tr>
              <a:tr h="432000">
                <a:tc>
                  <a:txBody>
                    <a:bodyPr/>
                    <a:lstStyle/>
                    <a:p>
                      <a:r>
                        <a:rPr lang="nl-BE" sz="1400" dirty="0" smtClean="0">
                          <a:solidFill>
                            <a:srgbClr val="FFFFFF"/>
                          </a:solidFill>
                        </a:rPr>
                        <a:t>Veiligheid</a:t>
                      </a:r>
                      <a:endParaRPr lang="nl-BE" sz="1400" dirty="0">
                        <a:solidFill>
                          <a:srgbClr val="FFFFFF"/>
                        </a:solidFill>
                      </a:endParaRPr>
                    </a:p>
                  </a:txBody>
                  <a:tcPr anchor="ctr"/>
                </a:tc>
                <a:tc>
                  <a:txBody>
                    <a:bodyPr/>
                    <a:lstStyle/>
                    <a:p>
                      <a:pPr algn="ctr"/>
                      <a:r>
                        <a:rPr lang="nl-BE" sz="1200" dirty="0" smtClean="0"/>
                        <a:t>Weet ik niet (38%)</a:t>
                      </a:r>
                      <a:endParaRPr lang="nl-BE" sz="1200" dirty="0"/>
                    </a:p>
                  </a:txBody>
                  <a:tcPr anchor="ctr"/>
                </a:tc>
                <a:tc>
                  <a:txBody>
                    <a:bodyPr/>
                    <a:lstStyle/>
                    <a:p>
                      <a:pPr algn="ctr"/>
                      <a:r>
                        <a:rPr lang="nl-BE" sz="1200" dirty="0" smtClean="0"/>
                        <a:t>Groen (14%)</a:t>
                      </a:r>
                      <a:endParaRPr lang="nl-BE" sz="1200" dirty="0"/>
                    </a:p>
                  </a:txBody>
                  <a:tcPr anchor="ctr"/>
                </a:tc>
                <a:tc>
                  <a:txBody>
                    <a:bodyPr/>
                    <a:lstStyle/>
                    <a:p>
                      <a:pPr algn="ctr"/>
                      <a:r>
                        <a:rPr lang="nl-BE" sz="1200" dirty="0" smtClean="0"/>
                        <a:t>Vlaams Belang (13%)</a:t>
                      </a:r>
                      <a:endParaRPr lang="nl-BE" sz="1200" dirty="0"/>
                    </a:p>
                  </a:txBody>
                  <a:tcPr anchor="ctr"/>
                </a:tc>
              </a:tr>
              <a:tr h="432000">
                <a:tc>
                  <a:txBody>
                    <a:bodyPr/>
                    <a:lstStyle/>
                    <a:p>
                      <a:r>
                        <a:rPr lang="nl-BE" sz="1400" dirty="0" smtClean="0">
                          <a:solidFill>
                            <a:srgbClr val="FFFFFF"/>
                          </a:solidFill>
                        </a:rPr>
                        <a:t>Armoedebestrijding</a:t>
                      </a:r>
                    </a:p>
                  </a:txBody>
                  <a:tcPr anchor="ctr"/>
                </a:tc>
                <a:tc>
                  <a:txBody>
                    <a:bodyPr/>
                    <a:lstStyle/>
                    <a:p>
                      <a:pPr algn="ctr"/>
                      <a:r>
                        <a:rPr lang="nl-BE" sz="1200" dirty="0" smtClean="0"/>
                        <a:t>Weet ik niet (32%)</a:t>
                      </a:r>
                      <a:endParaRPr lang="nl-BE" sz="1200" dirty="0"/>
                    </a:p>
                  </a:txBody>
                  <a:tcPr anchor="ctr"/>
                </a:tc>
                <a:tc>
                  <a:txBody>
                    <a:bodyPr/>
                    <a:lstStyle/>
                    <a:p>
                      <a:pPr algn="ctr"/>
                      <a:r>
                        <a:rPr lang="nl-BE" sz="1200" dirty="0" smtClean="0"/>
                        <a:t>Groen (24%)</a:t>
                      </a:r>
                      <a:endParaRPr lang="nl-BE" sz="1200" dirty="0"/>
                    </a:p>
                  </a:txBody>
                  <a:tcPr anchor="ctr"/>
                </a:tc>
                <a:tc>
                  <a:txBody>
                    <a:bodyPr/>
                    <a:lstStyle/>
                    <a:p>
                      <a:pPr algn="ctr"/>
                      <a:r>
                        <a:rPr lang="nl-BE" sz="1200" dirty="0" err="1" smtClean="0"/>
                        <a:t>Sp.a</a:t>
                      </a:r>
                      <a:r>
                        <a:rPr lang="nl-BE" sz="1200" dirty="0" smtClean="0"/>
                        <a:t> (11%)</a:t>
                      </a:r>
                      <a:endParaRPr lang="nl-BE" sz="1200" dirty="0"/>
                    </a:p>
                  </a:txBody>
                  <a:tcPr anchor="ctr"/>
                </a:tc>
              </a:tr>
              <a:tr h="432000">
                <a:tc>
                  <a:txBody>
                    <a:bodyPr/>
                    <a:lstStyle/>
                    <a:p>
                      <a:r>
                        <a:rPr lang="nl-BE" sz="1400" dirty="0" smtClean="0">
                          <a:solidFill>
                            <a:srgbClr val="FFFFFF"/>
                          </a:solidFill>
                        </a:rPr>
                        <a:t>Migratie</a:t>
                      </a:r>
                      <a:endParaRPr lang="nl-BE" sz="1400" dirty="0">
                        <a:solidFill>
                          <a:srgbClr val="FFFFFF"/>
                        </a:solidFill>
                      </a:endParaRPr>
                    </a:p>
                  </a:txBody>
                  <a:tcPr anchor="ctr"/>
                </a:tc>
                <a:tc>
                  <a:txBody>
                    <a:bodyPr/>
                    <a:lstStyle/>
                    <a:p>
                      <a:pPr algn="ctr"/>
                      <a:r>
                        <a:rPr lang="nl-BE" sz="1200" dirty="0" smtClean="0"/>
                        <a:t>Weet ik niet (27%)</a:t>
                      </a:r>
                      <a:endParaRPr lang="nl-BE" sz="1200" dirty="0"/>
                    </a:p>
                  </a:txBody>
                  <a:tcPr anchor="ctr"/>
                </a:tc>
                <a:tc>
                  <a:txBody>
                    <a:bodyPr/>
                    <a:lstStyle/>
                    <a:p>
                      <a:pPr algn="ctr"/>
                      <a:r>
                        <a:rPr lang="nl-BE" sz="1200" dirty="0" smtClean="0"/>
                        <a:t>Groen (17%)</a:t>
                      </a:r>
                      <a:endParaRPr lang="nl-BE" sz="1200" dirty="0"/>
                    </a:p>
                  </a:txBody>
                  <a:tcPr anchor="ctr"/>
                </a:tc>
                <a:tc>
                  <a:txBody>
                    <a:bodyPr/>
                    <a:lstStyle/>
                    <a:p>
                      <a:pPr algn="ctr"/>
                      <a:r>
                        <a:rPr lang="nl-BE" sz="1200" dirty="0" smtClean="0"/>
                        <a:t>N-VA (14%)</a:t>
                      </a:r>
                      <a:endParaRPr lang="nl-BE" sz="1200" dirty="0"/>
                    </a:p>
                  </a:txBody>
                  <a:tcPr anchor="ctr"/>
                </a:tc>
              </a:tr>
              <a:tr h="432000">
                <a:tc>
                  <a:txBody>
                    <a:bodyPr/>
                    <a:lstStyle/>
                    <a:p>
                      <a:r>
                        <a:rPr lang="nl-BE" sz="1400" dirty="0" smtClean="0">
                          <a:solidFill>
                            <a:srgbClr val="FFFFFF"/>
                          </a:solidFill>
                        </a:rPr>
                        <a:t>Betaalbaar wonen</a:t>
                      </a:r>
                      <a:endParaRPr lang="nl-BE" sz="1400" dirty="0">
                        <a:solidFill>
                          <a:srgbClr val="FFFFFF"/>
                        </a:solidFill>
                      </a:endParaRPr>
                    </a:p>
                  </a:txBody>
                  <a:tcPr anchor="ctr"/>
                </a:tc>
                <a:tc>
                  <a:txBody>
                    <a:bodyPr/>
                    <a:lstStyle/>
                    <a:p>
                      <a:pPr algn="ctr"/>
                      <a:r>
                        <a:rPr lang="nl-BE" sz="1200" dirty="0" smtClean="0"/>
                        <a:t>Weet</a:t>
                      </a:r>
                      <a:r>
                        <a:rPr lang="nl-BE" sz="1200" baseline="0" dirty="0" smtClean="0"/>
                        <a:t> ik niet (39%)</a:t>
                      </a:r>
                      <a:endParaRPr lang="nl-BE" sz="1200" dirty="0"/>
                    </a:p>
                  </a:txBody>
                  <a:tcPr anchor="ctr"/>
                </a:tc>
                <a:tc>
                  <a:txBody>
                    <a:bodyPr/>
                    <a:lstStyle/>
                    <a:p>
                      <a:pPr algn="ctr"/>
                      <a:r>
                        <a:rPr lang="nl-BE" sz="1200" dirty="0" smtClean="0"/>
                        <a:t>N-VA (19%)</a:t>
                      </a:r>
                      <a:endParaRPr lang="nl-BE" sz="1200" dirty="0"/>
                    </a:p>
                  </a:txBody>
                  <a:tcPr anchor="ctr"/>
                </a:tc>
                <a:tc>
                  <a:txBody>
                    <a:bodyPr/>
                    <a:lstStyle/>
                    <a:p>
                      <a:pPr algn="ctr"/>
                      <a:r>
                        <a:rPr lang="nl-BE" sz="1200" dirty="0" smtClean="0"/>
                        <a:t>CD&amp;V (11%)</a:t>
                      </a:r>
                      <a:endParaRPr lang="nl-BE" sz="1200" dirty="0"/>
                    </a:p>
                  </a:txBody>
                  <a:tcPr anchor="ctr"/>
                </a:tc>
              </a:tr>
              <a:tr h="432000">
                <a:tc>
                  <a:txBody>
                    <a:bodyPr/>
                    <a:lstStyle/>
                    <a:p>
                      <a:r>
                        <a:rPr lang="nl-BE" sz="1400" dirty="0" smtClean="0">
                          <a:solidFill>
                            <a:srgbClr val="FFFFFF"/>
                          </a:solidFill>
                        </a:rPr>
                        <a:t>Gezondheidszorg</a:t>
                      </a:r>
                    </a:p>
                  </a:txBody>
                  <a:tcPr anchor="ctr"/>
                </a:tc>
                <a:tc>
                  <a:txBody>
                    <a:bodyPr/>
                    <a:lstStyle/>
                    <a:p>
                      <a:pPr algn="ctr"/>
                      <a:r>
                        <a:rPr lang="nl-BE" sz="1200" dirty="0" smtClean="0"/>
                        <a:t>Weet</a:t>
                      </a:r>
                      <a:r>
                        <a:rPr lang="nl-BE" sz="1200" baseline="0" dirty="0" smtClean="0"/>
                        <a:t> ik niet (35%)</a:t>
                      </a:r>
                      <a:endParaRPr lang="nl-BE" sz="1200" dirty="0"/>
                    </a:p>
                  </a:txBody>
                  <a:tcPr anchor="ctr"/>
                </a:tc>
                <a:tc>
                  <a:txBody>
                    <a:bodyPr/>
                    <a:lstStyle/>
                    <a:p>
                      <a:pPr algn="ctr"/>
                      <a:r>
                        <a:rPr lang="nl-BE" sz="1200" dirty="0" smtClean="0"/>
                        <a:t>Groen</a:t>
                      </a:r>
                      <a:r>
                        <a:rPr lang="nl-BE" sz="1200" baseline="0" dirty="0" smtClean="0"/>
                        <a:t> (23%)</a:t>
                      </a:r>
                      <a:endParaRPr lang="nl-BE" sz="1200" dirty="0"/>
                    </a:p>
                  </a:txBody>
                  <a:tcPr anchor="ctr"/>
                </a:tc>
                <a:tc>
                  <a:txBody>
                    <a:bodyPr/>
                    <a:lstStyle/>
                    <a:p>
                      <a:pPr algn="ctr"/>
                      <a:r>
                        <a:rPr lang="nl-BE" sz="1200" dirty="0" smtClean="0"/>
                        <a:t>CD&amp;V</a:t>
                      </a:r>
                      <a:r>
                        <a:rPr lang="nl-BE" sz="1200" baseline="0" dirty="0" smtClean="0"/>
                        <a:t> (11%)</a:t>
                      </a:r>
                      <a:endParaRPr lang="nl-BE" sz="1200" dirty="0"/>
                    </a:p>
                  </a:txBody>
                  <a:tcPr anchor="ctr"/>
                </a:tc>
              </a:tr>
              <a:tr h="432000">
                <a:tc>
                  <a:txBody>
                    <a:bodyPr/>
                    <a:lstStyle/>
                    <a:p>
                      <a:r>
                        <a:rPr lang="nl-BE" sz="1400" dirty="0" smtClean="0">
                          <a:solidFill>
                            <a:srgbClr val="FFFFFF"/>
                          </a:solidFill>
                        </a:rPr>
                        <a:t>Onderwijs</a:t>
                      </a:r>
                      <a:endParaRPr lang="nl-BE" sz="1400" dirty="0">
                        <a:solidFill>
                          <a:srgbClr val="FFFFFF"/>
                        </a:solidFill>
                      </a:endParaRPr>
                    </a:p>
                  </a:txBody>
                  <a:tcPr anchor="ctr"/>
                </a:tc>
                <a:tc>
                  <a:txBody>
                    <a:bodyPr/>
                    <a:lstStyle/>
                    <a:p>
                      <a:pPr algn="ctr"/>
                      <a:r>
                        <a:rPr lang="nl-BE" sz="1200" dirty="0" smtClean="0"/>
                        <a:t>Weet ik niet (33%)</a:t>
                      </a:r>
                      <a:endParaRPr lang="nl-BE" sz="1200" dirty="0"/>
                    </a:p>
                  </a:txBody>
                  <a:tcPr anchor="ctr"/>
                </a:tc>
                <a:tc>
                  <a:txBody>
                    <a:bodyPr/>
                    <a:lstStyle/>
                    <a:p>
                      <a:pPr algn="ctr"/>
                      <a:r>
                        <a:rPr lang="nl-BE" sz="1200" dirty="0" smtClean="0"/>
                        <a:t>Groen</a:t>
                      </a:r>
                      <a:r>
                        <a:rPr lang="nl-BE" sz="1200" baseline="0" dirty="0" smtClean="0"/>
                        <a:t> (22%)</a:t>
                      </a:r>
                      <a:endParaRPr lang="nl-BE" sz="1200" dirty="0"/>
                    </a:p>
                  </a:txBody>
                  <a:tcPr anchor="ctr"/>
                </a:tc>
                <a:tc>
                  <a:txBody>
                    <a:bodyPr/>
                    <a:lstStyle/>
                    <a:p>
                      <a:pPr algn="ctr"/>
                      <a:r>
                        <a:rPr lang="nl-BE" sz="1200" dirty="0" smtClean="0"/>
                        <a:t>CD&amp;V</a:t>
                      </a:r>
                      <a:r>
                        <a:rPr lang="nl-BE" sz="1200" baseline="0" dirty="0" smtClean="0"/>
                        <a:t> (12%)</a:t>
                      </a:r>
                      <a:endParaRPr lang="nl-BE" sz="1200" dirty="0"/>
                    </a:p>
                  </a:txBody>
                  <a:tcPr anchor="ctr"/>
                </a:tc>
              </a:tr>
              <a:tr h="432000">
                <a:tc>
                  <a:txBody>
                    <a:bodyPr/>
                    <a:lstStyle/>
                    <a:p>
                      <a:r>
                        <a:rPr lang="nl-BE" sz="1400" dirty="0" smtClean="0">
                          <a:solidFill>
                            <a:srgbClr val="FFFFFF"/>
                          </a:solidFill>
                        </a:rPr>
                        <a:t>Nog niet over nagedacht</a:t>
                      </a:r>
                      <a:endParaRPr lang="nl-BE" sz="1400" dirty="0">
                        <a:solidFill>
                          <a:srgbClr val="FFFFFF"/>
                        </a:solidFill>
                      </a:endParaRPr>
                    </a:p>
                  </a:txBody>
                  <a:tcPr anchor="ctr"/>
                </a:tc>
                <a:tc>
                  <a:txBody>
                    <a:bodyPr/>
                    <a:lstStyle/>
                    <a:p>
                      <a:pPr algn="ctr"/>
                      <a:r>
                        <a:rPr lang="nl-BE" sz="1200" dirty="0" smtClean="0"/>
                        <a:t>Weet ik niet (72%)</a:t>
                      </a:r>
                      <a:endParaRPr lang="nl-BE" sz="1200" dirty="0"/>
                    </a:p>
                  </a:txBody>
                  <a:tcPr anchor="ctr"/>
                </a:tc>
                <a:tc>
                  <a:txBody>
                    <a:bodyPr/>
                    <a:lstStyle/>
                    <a:p>
                      <a:pPr algn="ctr"/>
                      <a:r>
                        <a:rPr lang="nl-BE" sz="1200" dirty="0" smtClean="0"/>
                        <a:t>N-VA (12%)</a:t>
                      </a:r>
                      <a:endParaRPr lang="nl-BE" sz="1200" dirty="0"/>
                    </a:p>
                  </a:txBody>
                  <a:tcPr anchor="ctr"/>
                </a:tc>
                <a:tc>
                  <a:txBody>
                    <a:bodyPr/>
                    <a:lstStyle/>
                    <a:p>
                      <a:pPr algn="ctr"/>
                      <a:r>
                        <a:rPr lang="nl-BE" sz="1200" dirty="0" smtClean="0"/>
                        <a:t>Vlaams Belang (9%)</a:t>
                      </a:r>
                      <a:endParaRPr lang="nl-BE" sz="1200" dirty="0"/>
                    </a:p>
                  </a:txBody>
                  <a:tcPr anchor="ctr"/>
                </a:tc>
              </a:tr>
            </a:tbl>
          </a:graphicData>
        </a:graphic>
      </p:graphicFrame>
    </p:spTree>
    <p:extLst>
      <p:ext uri="{BB962C8B-B14F-4D97-AF65-F5344CB8AC3E}">
        <p14:creationId xmlns:p14="http://schemas.microsoft.com/office/powerpoint/2010/main" val="254071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8640000" cy="526298"/>
          </a:xfrm>
        </p:spPr>
        <p:txBody>
          <a:bodyPr/>
          <a:lstStyle/>
          <a:p>
            <a:r>
              <a:rPr lang="nl-BE" dirty="0" smtClean="0"/>
              <a:t>Steekproef: 868 jongeren</a:t>
            </a:r>
            <a:endParaRPr lang="nl-BE" dirty="0"/>
          </a:p>
        </p:txBody>
      </p:sp>
      <p:pic>
        <p:nvPicPr>
          <p:cNvPr id="2050" name="Picture 2" descr="Afbeeldingsresultaat voor man 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157" y="2261061"/>
            <a:ext cx="2228490" cy="24037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afiek 5"/>
          <p:cNvGraphicFramePr/>
          <p:nvPr>
            <p:extLst>
              <p:ext uri="{D42A27DB-BD31-4B8C-83A1-F6EECF244321}">
                <p14:modId xmlns:p14="http://schemas.microsoft.com/office/powerpoint/2010/main" val="2663933200"/>
              </p:ext>
            </p:extLst>
          </p:nvPr>
        </p:nvGraphicFramePr>
        <p:xfrm>
          <a:off x="4372494" y="1687484"/>
          <a:ext cx="7032568" cy="39651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1283053" y="4731327"/>
            <a:ext cx="2676698" cy="584775"/>
          </a:xfrm>
          <a:prstGeom prst="rect">
            <a:avLst/>
          </a:prstGeom>
          <a:noFill/>
        </p:spPr>
        <p:txBody>
          <a:bodyPr wrap="square" rtlCol="0">
            <a:spAutoFit/>
          </a:bodyPr>
          <a:lstStyle/>
          <a:p>
            <a:pPr algn="ctr"/>
            <a:r>
              <a:rPr lang="nl-BE" sz="3200" b="1" dirty="0" smtClean="0"/>
              <a:t>49%-51%</a:t>
            </a:r>
            <a:endParaRPr lang="nl-BE" sz="3200" b="1" dirty="0"/>
          </a:p>
        </p:txBody>
      </p:sp>
    </p:spTree>
    <p:extLst>
      <p:ext uri="{BB962C8B-B14F-4D97-AF65-F5344CB8AC3E}">
        <p14:creationId xmlns:p14="http://schemas.microsoft.com/office/powerpoint/2010/main" val="3388959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10022596" cy="526298"/>
          </a:xfrm>
        </p:spPr>
        <p:txBody>
          <a:bodyPr/>
          <a:lstStyle/>
          <a:p>
            <a:r>
              <a:rPr lang="nl-BE" dirty="0" smtClean="0"/>
              <a:t>Ter info: stemmen naargelang partijvoorkeur</a:t>
            </a:r>
            <a:endParaRPr lang="nl-BE" dirty="0"/>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2636840904"/>
              </p:ext>
            </p:extLst>
          </p:nvPr>
        </p:nvGraphicFramePr>
        <p:xfrm>
          <a:off x="360001" y="1567597"/>
          <a:ext cx="7199674" cy="485840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Als je niet verplicht zou zijn om te gaan stemmen, zou je dan gaan stemmen? </a:t>
            </a:r>
            <a:endParaRPr lang="nl-BE" sz="1200" dirty="0">
              <a:solidFill>
                <a:srgbClr val="D9D9D6">
                  <a:lumMod val="50000"/>
                </a:srgbClr>
              </a:solidFill>
            </a:endParaRPr>
          </a:p>
        </p:txBody>
      </p:sp>
      <p:pic>
        <p:nvPicPr>
          <p:cNvPr id="4" name="Tijdelijke aanduiding voor afbeelding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2429464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9999" y="360000"/>
            <a:ext cx="10695927" cy="886397"/>
          </a:xfrm>
        </p:spPr>
        <p:txBody>
          <a:bodyPr/>
          <a:lstStyle/>
          <a:p>
            <a:r>
              <a:rPr lang="nl-BE" sz="3600" dirty="0" smtClean="0"/>
              <a:t>Partijprogramma belangrijkste factor</a:t>
            </a:r>
            <a:r>
              <a:rPr lang="nl-BE" sz="2800" dirty="0" smtClean="0"/>
              <a:t/>
            </a:r>
            <a:br>
              <a:rPr lang="nl-BE" sz="2800" dirty="0" smtClean="0"/>
            </a:br>
            <a:r>
              <a:rPr lang="nl-BE" sz="2800" dirty="0" smtClean="0">
                <a:solidFill>
                  <a:schemeClr val="bg1">
                    <a:lumMod val="50000"/>
                  </a:schemeClr>
                </a:solidFill>
              </a:rPr>
              <a:t>Ook vertrouwen in kandidaten (los van partij), verandering en ouders</a:t>
            </a:r>
            <a:endParaRPr lang="nl-BE" sz="2400" dirty="0">
              <a:solidFill>
                <a:schemeClr val="bg1">
                  <a:lumMod val="50000"/>
                </a:schemeClr>
              </a:solidFill>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085658162"/>
              </p:ext>
            </p:extLst>
          </p:nvPr>
        </p:nvGraphicFramePr>
        <p:xfrm>
          <a:off x="360365" y="1554480"/>
          <a:ext cx="7935737" cy="471331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0" y="6585156"/>
            <a:ext cx="12192000" cy="276999"/>
          </a:xfrm>
          <a:prstGeom prst="rect">
            <a:avLst/>
          </a:prstGeom>
          <a:noFill/>
        </p:spPr>
        <p:txBody>
          <a:bodyPr wrap="square" rtlCol="0">
            <a:spAutoFit/>
          </a:bodyPr>
          <a:lstStyle/>
          <a:p>
            <a:r>
              <a:rPr lang="nl-BE" sz="1200" dirty="0" smtClean="0">
                <a:solidFill>
                  <a:srgbClr val="D9D9D6">
                    <a:lumMod val="50000"/>
                  </a:srgbClr>
                </a:solidFill>
              </a:rPr>
              <a:t>Q: Kan je hieronder aangeven wat jij het belangrijkste vindt om te beslissen wie jouw stem krijgt in oktober 2018? Je mag tot 3 verschillende zaken aanduiden. Basis: iedereen, N=868.</a:t>
            </a:r>
            <a:endParaRPr lang="nl-BE" sz="1200" dirty="0">
              <a:solidFill>
                <a:srgbClr val="D9D9D6">
                  <a:lumMod val="50000"/>
                </a:srgbClr>
              </a:solidFill>
            </a:endParaRPr>
          </a:p>
        </p:txBody>
      </p:sp>
      <p:sp>
        <p:nvSpPr>
          <p:cNvPr id="2" name="Tekstvak 1"/>
          <p:cNvSpPr txBox="1"/>
          <p:nvPr/>
        </p:nvSpPr>
        <p:spPr>
          <a:xfrm>
            <a:off x="6145010" y="4131884"/>
            <a:ext cx="2310938" cy="276999"/>
          </a:xfrm>
          <a:prstGeom prst="borderCallout1">
            <a:avLst>
              <a:gd name="adj1" fmla="val 48760"/>
              <a:gd name="adj2" fmla="val 300"/>
              <a:gd name="adj3" fmla="val 45156"/>
              <a:gd name="adj4" fmla="val -61867"/>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10% bij nieuwe Vlamingen</a:t>
            </a:r>
            <a:endParaRPr lang="nl-BE" sz="1200" dirty="0"/>
          </a:p>
        </p:txBody>
      </p:sp>
      <p:sp>
        <p:nvSpPr>
          <p:cNvPr id="9" name="Tekstvak 8"/>
          <p:cNvSpPr txBox="1"/>
          <p:nvPr/>
        </p:nvSpPr>
        <p:spPr>
          <a:xfrm>
            <a:off x="7029277" y="3772638"/>
            <a:ext cx="2310938" cy="276999"/>
          </a:xfrm>
          <a:prstGeom prst="borderCallout1">
            <a:avLst>
              <a:gd name="adj1" fmla="val 48760"/>
              <a:gd name="adj2" fmla="val 300"/>
              <a:gd name="adj3" fmla="val 49479"/>
              <a:gd name="adj4" fmla="val -96966"/>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11% bij vrouwen</a:t>
            </a:r>
            <a:endParaRPr lang="nl-BE" sz="1200" dirty="0"/>
          </a:p>
        </p:txBody>
      </p:sp>
      <p:sp>
        <p:nvSpPr>
          <p:cNvPr id="10" name="Tekstvak 9"/>
          <p:cNvSpPr txBox="1"/>
          <p:nvPr/>
        </p:nvSpPr>
        <p:spPr>
          <a:xfrm>
            <a:off x="7053176" y="2367691"/>
            <a:ext cx="3755967" cy="276999"/>
          </a:xfrm>
          <a:prstGeom prst="borderCallout1">
            <a:avLst>
              <a:gd name="adj1" fmla="val 48760"/>
              <a:gd name="adj2" fmla="val 300"/>
              <a:gd name="adj3" fmla="val 49479"/>
              <a:gd name="adj4" fmla="val -15655"/>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29% bij wie erg/redelijk geïnteresseerd is in politiek</a:t>
            </a:r>
            <a:endParaRPr lang="nl-BE" sz="1200" dirty="0"/>
          </a:p>
        </p:txBody>
      </p:sp>
      <p:sp>
        <p:nvSpPr>
          <p:cNvPr id="12" name="Tekstvak 11"/>
          <p:cNvSpPr txBox="1"/>
          <p:nvPr/>
        </p:nvSpPr>
        <p:spPr>
          <a:xfrm>
            <a:off x="8184746" y="1618111"/>
            <a:ext cx="3750079" cy="461665"/>
          </a:xfrm>
          <a:prstGeom prst="borderCallout1">
            <a:avLst>
              <a:gd name="adj1" fmla="val 48760"/>
              <a:gd name="adj2" fmla="val 300"/>
              <a:gd name="adj3" fmla="val 49479"/>
              <a:gd name="adj4" fmla="val -4498"/>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Belangrijkste factor bij iedereen, behalve BSO-jongeren (mensen waar ik vertrouwen in heb)</a:t>
            </a:r>
            <a:endParaRPr lang="nl-BE" sz="1200" dirty="0"/>
          </a:p>
        </p:txBody>
      </p:sp>
      <p:sp>
        <p:nvSpPr>
          <p:cNvPr id="13" name="Tekstvak 12"/>
          <p:cNvSpPr txBox="1"/>
          <p:nvPr/>
        </p:nvSpPr>
        <p:spPr>
          <a:xfrm>
            <a:off x="6735388" y="2750849"/>
            <a:ext cx="4551737" cy="461665"/>
          </a:xfrm>
          <a:prstGeom prst="borderCallout1">
            <a:avLst>
              <a:gd name="adj1" fmla="val 48760"/>
              <a:gd name="adj2" fmla="val 300"/>
              <a:gd name="adj3" fmla="val 30557"/>
              <a:gd name="adj4" fmla="val -29782"/>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Vooral voor jongste groep (geboren in 2000) en wie niet geïnteresseerd is in politiek</a:t>
            </a:r>
            <a:endParaRPr lang="nl-BE" sz="1200" dirty="0"/>
          </a:p>
        </p:txBody>
      </p:sp>
      <p:sp>
        <p:nvSpPr>
          <p:cNvPr id="14" name="Tekstvak 13"/>
          <p:cNvSpPr txBox="1"/>
          <p:nvPr/>
        </p:nvSpPr>
        <p:spPr>
          <a:xfrm>
            <a:off x="6890038" y="5789918"/>
            <a:ext cx="2310938" cy="276999"/>
          </a:xfrm>
          <a:prstGeom prst="borderCallout1">
            <a:avLst>
              <a:gd name="adj1" fmla="val 48760"/>
              <a:gd name="adj2" fmla="val 300"/>
              <a:gd name="adj3" fmla="val 49479"/>
              <a:gd name="adj4" fmla="val -19628"/>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40% bij BSO-jongeren</a:t>
            </a:r>
            <a:endParaRPr lang="nl-BE" sz="1200" dirty="0"/>
          </a:p>
        </p:txBody>
      </p:sp>
    </p:spTree>
    <p:extLst>
      <p:ext uri="{BB962C8B-B14F-4D97-AF65-F5344CB8AC3E}">
        <p14:creationId xmlns:p14="http://schemas.microsoft.com/office/powerpoint/2010/main" val="3011394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9999" y="360000"/>
            <a:ext cx="10695927" cy="775597"/>
          </a:xfrm>
        </p:spPr>
        <p:txBody>
          <a:bodyPr/>
          <a:lstStyle/>
          <a:p>
            <a:r>
              <a:rPr lang="nl-BE" sz="2800" dirty="0" smtClean="0"/>
              <a:t>Goede burgemeester = beloftes nakomen en tussen mensen staan</a:t>
            </a:r>
            <a:r>
              <a:rPr lang="nl-BE" sz="3600" dirty="0" smtClean="0"/>
              <a:t/>
            </a:r>
            <a:br>
              <a:rPr lang="nl-BE" sz="3600" dirty="0" smtClean="0"/>
            </a:br>
            <a:r>
              <a:rPr lang="nl-BE" sz="2800" dirty="0" smtClean="0">
                <a:solidFill>
                  <a:schemeClr val="bg1">
                    <a:lumMod val="50000"/>
                  </a:schemeClr>
                </a:solidFill>
              </a:rPr>
              <a:t>Ook eerlijkheid en lange termijnvisie voor veel jongeren belangrijk</a:t>
            </a:r>
            <a:endParaRPr lang="nl-BE" sz="2400" dirty="0">
              <a:solidFill>
                <a:schemeClr val="bg1">
                  <a:lumMod val="50000"/>
                </a:schemeClr>
              </a:solidFill>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601822561"/>
              </p:ext>
            </p:extLst>
          </p:nvPr>
        </p:nvGraphicFramePr>
        <p:xfrm>
          <a:off x="360365" y="1554480"/>
          <a:ext cx="8118618" cy="471331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0" y="6575879"/>
            <a:ext cx="12192000" cy="276999"/>
          </a:xfrm>
          <a:prstGeom prst="rect">
            <a:avLst/>
          </a:prstGeom>
          <a:noFill/>
        </p:spPr>
        <p:txBody>
          <a:bodyPr wrap="square" rtlCol="0">
            <a:spAutoFit/>
          </a:bodyPr>
          <a:lstStyle/>
          <a:p>
            <a:r>
              <a:rPr lang="nl-BE" sz="1200" dirty="0" smtClean="0">
                <a:solidFill>
                  <a:srgbClr val="D9D9D6">
                    <a:lumMod val="50000"/>
                  </a:srgbClr>
                </a:solidFill>
              </a:rPr>
              <a:t>Q: Hieronder zie je een aantal eigenschappen. Welke eigenschappen vind jij de 3 belangrijkste die een goede burgemeester moet hebben? Basis: iedereen, N=868.</a:t>
            </a:r>
            <a:endParaRPr lang="nl-BE" sz="1200" dirty="0">
              <a:solidFill>
                <a:srgbClr val="D9D9D6">
                  <a:lumMod val="50000"/>
                </a:srgbClr>
              </a:solidFill>
            </a:endParaRPr>
          </a:p>
        </p:txBody>
      </p:sp>
      <p:sp>
        <p:nvSpPr>
          <p:cNvPr id="14" name="Tekstvak 13"/>
          <p:cNvSpPr txBox="1"/>
          <p:nvPr/>
        </p:nvSpPr>
        <p:spPr>
          <a:xfrm>
            <a:off x="6096000" y="3761749"/>
            <a:ext cx="3154318" cy="276999"/>
          </a:xfrm>
          <a:prstGeom prst="borderCallout1">
            <a:avLst>
              <a:gd name="adj1" fmla="val 48760"/>
              <a:gd name="adj2" fmla="val 300"/>
              <a:gd name="adj3" fmla="val 49479"/>
              <a:gd name="adj4" fmla="val -19628"/>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36% bij wie voorkeur heeft Vlaams Belang</a:t>
            </a:r>
            <a:endParaRPr lang="nl-BE" sz="1200" dirty="0"/>
          </a:p>
        </p:txBody>
      </p:sp>
      <p:sp>
        <p:nvSpPr>
          <p:cNvPr id="15" name="Tekstvak 14"/>
          <p:cNvSpPr txBox="1"/>
          <p:nvPr/>
        </p:nvSpPr>
        <p:spPr>
          <a:xfrm>
            <a:off x="5091187" y="5634206"/>
            <a:ext cx="2657993" cy="276999"/>
          </a:xfrm>
          <a:prstGeom prst="borderCallout1">
            <a:avLst>
              <a:gd name="adj1" fmla="val 48760"/>
              <a:gd name="adj2" fmla="val 300"/>
              <a:gd name="adj3" fmla="val 49479"/>
              <a:gd name="adj4" fmla="val -15655"/>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Nieuwe Vlamingen: 5%</a:t>
            </a:r>
            <a:endParaRPr lang="nl-BE" sz="1200" dirty="0"/>
          </a:p>
        </p:txBody>
      </p:sp>
    </p:spTree>
    <p:extLst>
      <p:ext uri="{BB962C8B-B14F-4D97-AF65-F5344CB8AC3E}">
        <p14:creationId xmlns:p14="http://schemas.microsoft.com/office/powerpoint/2010/main" val="3736664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5</a:t>
            </a:r>
            <a:r>
              <a:rPr lang="nl-BE" dirty="0" smtClean="0"/>
              <a:t> belangrijkste eigenschappen per groep</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099497140"/>
              </p:ext>
            </p:extLst>
          </p:nvPr>
        </p:nvGraphicFramePr>
        <p:xfrm>
          <a:off x="606000" y="1220808"/>
          <a:ext cx="10979999" cy="5020560"/>
        </p:xfrm>
        <a:graphic>
          <a:graphicData uri="http://schemas.openxmlformats.org/drawingml/2006/table">
            <a:tbl>
              <a:tblPr firstRow="1" firstCol="1" bandRow="1">
                <a:tableStyleId>{2A488322-F2BA-4B5B-9748-0D474271808F}</a:tableStyleId>
              </a:tblPr>
              <a:tblGrid>
                <a:gridCol w="1930549"/>
                <a:gridCol w="1809890"/>
                <a:gridCol w="1809890"/>
                <a:gridCol w="1809890"/>
                <a:gridCol w="1809890"/>
                <a:gridCol w="1809890"/>
              </a:tblGrid>
              <a:tr h="540000">
                <a:tc>
                  <a:txBody>
                    <a:bodyPr/>
                    <a:lstStyle/>
                    <a:p>
                      <a:pPr algn="ctr"/>
                      <a:endParaRPr lang="nl-BE" sz="1600" dirty="0">
                        <a:solidFill>
                          <a:srgbClr val="FFFFFF"/>
                        </a:solidFill>
                      </a:endParaRPr>
                    </a:p>
                  </a:txBody>
                  <a:tcPr anchor="ctr"/>
                </a:tc>
                <a:tc>
                  <a:txBody>
                    <a:bodyPr/>
                    <a:lstStyle/>
                    <a:p>
                      <a:pPr algn="ctr"/>
                      <a:r>
                        <a:rPr lang="nl-BE" sz="1600" dirty="0" smtClean="0">
                          <a:solidFill>
                            <a:srgbClr val="FFFFFF"/>
                          </a:solidFill>
                        </a:rPr>
                        <a:t>1</a:t>
                      </a:r>
                      <a:endParaRPr lang="nl-BE" sz="1600" dirty="0">
                        <a:solidFill>
                          <a:srgbClr val="FFFFFF"/>
                        </a:solidFill>
                      </a:endParaRPr>
                    </a:p>
                  </a:txBody>
                  <a:tcPr anchor="ctr"/>
                </a:tc>
                <a:tc>
                  <a:txBody>
                    <a:bodyPr/>
                    <a:lstStyle/>
                    <a:p>
                      <a:pPr algn="ctr"/>
                      <a:r>
                        <a:rPr lang="nl-BE" sz="1600" dirty="0" smtClean="0">
                          <a:solidFill>
                            <a:srgbClr val="FFFFFF"/>
                          </a:solidFill>
                        </a:rPr>
                        <a:t>2</a:t>
                      </a:r>
                      <a:endParaRPr lang="nl-BE" sz="1600" dirty="0">
                        <a:solidFill>
                          <a:srgbClr val="FFFFFF"/>
                        </a:solidFill>
                      </a:endParaRPr>
                    </a:p>
                  </a:txBody>
                  <a:tcPr anchor="ctr"/>
                </a:tc>
                <a:tc>
                  <a:txBody>
                    <a:bodyPr/>
                    <a:lstStyle/>
                    <a:p>
                      <a:pPr algn="ctr"/>
                      <a:r>
                        <a:rPr lang="nl-BE" sz="1600" dirty="0" smtClean="0">
                          <a:solidFill>
                            <a:srgbClr val="FFFFFF"/>
                          </a:solidFill>
                        </a:rPr>
                        <a:t>3</a:t>
                      </a:r>
                      <a:endParaRPr lang="nl-BE" sz="1600" dirty="0">
                        <a:solidFill>
                          <a:srgbClr val="FFFFFF"/>
                        </a:solidFill>
                      </a:endParaRPr>
                    </a:p>
                  </a:txBody>
                  <a:tcPr anchor="ctr"/>
                </a:tc>
                <a:tc>
                  <a:txBody>
                    <a:bodyPr/>
                    <a:lstStyle/>
                    <a:p>
                      <a:pPr algn="ctr"/>
                      <a:r>
                        <a:rPr lang="nl-BE" sz="1600" dirty="0" smtClean="0">
                          <a:solidFill>
                            <a:srgbClr val="FFFFFF"/>
                          </a:solidFill>
                        </a:rPr>
                        <a:t>4</a:t>
                      </a:r>
                      <a:endParaRPr lang="nl-BE" sz="1600" dirty="0">
                        <a:solidFill>
                          <a:srgbClr val="FFFFFF"/>
                        </a:solidFill>
                      </a:endParaRPr>
                    </a:p>
                  </a:txBody>
                  <a:tcPr anchor="ctr"/>
                </a:tc>
                <a:tc>
                  <a:txBody>
                    <a:bodyPr/>
                    <a:lstStyle/>
                    <a:p>
                      <a:pPr algn="ctr"/>
                      <a:r>
                        <a:rPr lang="nl-BE" sz="1600" dirty="0" smtClean="0">
                          <a:solidFill>
                            <a:srgbClr val="FFFFFF"/>
                          </a:solidFill>
                        </a:rPr>
                        <a:t>5</a:t>
                      </a:r>
                      <a:endParaRPr lang="nl-BE" sz="1600" dirty="0">
                        <a:solidFill>
                          <a:srgbClr val="FFFFFF"/>
                        </a:solidFill>
                      </a:endParaRPr>
                    </a:p>
                  </a:txBody>
                  <a:tcPr anchor="ctr"/>
                </a:tc>
              </a:tr>
              <a:tr h="432000">
                <a:tc>
                  <a:txBody>
                    <a:bodyPr/>
                    <a:lstStyle/>
                    <a:p>
                      <a:r>
                        <a:rPr lang="nl-BE" sz="1400" dirty="0" smtClean="0">
                          <a:solidFill>
                            <a:srgbClr val="FFFFFF"/>
                          </a:solidFill>
                        </a:rPr>
                        <a:t>Mannen</a:t>
                      </a:r>
                      <a:endParaRPr lang="nl-BE" sz="1400" dirty="0">
                        <a:solidFill>
                          <a:srgbClr val="FFFFFF"/>
                        </a:solidFill>
                      </a:endParaRP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algn="ctr"/>
                      <a:r>
                        <a:rPr lang="nl-BE" sz="1200" dirty="0" smtClean="0"/>
                        <a:t>Is eerlijk</a:t>
                      </a:r>
                      <a:endParaRPr lang="nl-BE" sz="1200" dirty="0"/>
                    </a:p>
                  </a:txBody>
                  <a:tcPr anchor="ctr"/>
                </a:tc>
                <a:tc>
                  <a:txBody>
                    <a:bodyPr/>
                    <a:lstStyle/>
                    <a:p>
                      <a:pPr algn="ctr"/>
                      <a:r>
                        <a:rPr lang="nl-BE" sz="1200" dirty="0" smtClean="0"/>
                        <a:t>Heeft</a:t>
                      </a:r>
                      <a:r>
                        <a:rPr lang="nl-BE" sz="1200" baseline="0" dirty="0" smtClean="0"/>
                        <a:t> altijd in eerste plaats aandacht voor wat best is voor gemeente</a:t>
                      </a:r>
                      <a:endParaRPr lang="nl-BE" sz="1200" dirty="0"/>
                    </a:p>
                  </a:txBody>
                  <a:tcPr anchor="ctr"/>
                </a:tc>
              </a:tr>
              <a:tr h="432000">
                <a:tc>
                  <a:txBody>
                    <a:bodyPr/>
                    <a:lstStyle/>
                    <a:p>
                      <a:r>
                        <a:rPr lang="nl-BE" sz="1400" dirty="0" smtClean="0">
                          <a:solidFill>
                            <a:srgbClr val="FFFFFF"/>
                          </a:solidFill>
                        </a:rPr>
                        <a:t>Vrouwen</a:t>
                      </a:r>
                      <a:endParaRPr lang="nl-BE" sz="1400" dirty="0">
                        <a:solidFill>
                          <a:srgbClr val="FFFFFF"/>
                        </a:solidFill>
                      </a:endParaRP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algn="ctr"/>
                      <a:r>
                        <a:rPr lang="nl-BE" sz="1200" dirty="0" smtClean="0"/>
                        <a:t>Betrekt inwoners</a:t>
                      </a:r>
                      <a:r>
                        <a:rPr lang="nl-BE" sz="1200" baseline="0" dirty="0" smtClean="0"/>
                        <a:t> bij het beleid</a:t>
                      </a:r>
                      <a:endParaRPr lang="nl-BE" sz="1200" dirty="0"/>
                    </a:p>
                  </a:txBody>
                  <a:tcPr anchor="ctr"/>
                </a:tc>
                <a:tc>
                  <a:txBody>
                    <a:bodyPr/>
                    <a:lstStyle/>
                    <a:p>
                      <a:pPr algn="ctr"/>
                      <a:r>
                        <a:rPr lang="nl-BE" sz="1200" dirty="0" smtClean="0"/>
                        <a:t>Is</a:t>
                      </a:r>
                      <a:r>
                        <a:rPr lang="nl-BE" sz="1200" baseline="0" dirty="0" smtClean="0"/>
                        <a:t> eerlijk</a:t>
                      </a:r>
                      <a:endParaRPr lang="nl-BE" sz="1200" dirty="0"/>
                    </a:p>
                  </a:txBody>
                  <a:tcPr anchor="ctr"/>
                </a:tc>
              </a:tr>
              <a:tr h="432000">
                <a:tc>
                  <a:txBody>
                    <a:bodyPr/>
                    <a:lstStyle/>
                    <a:p>
                      <a:r>
                        <a:rPr lang="nl-BE" sz="1400" dirty="0" smtClean="0">
                          <a:solidFill>
                            <a:srgbClr val="FFFFFF"/>
                          </a:solidFill>
                        </a:rPr>
                        <a:t>Nieuwe Vlamingen</a:t>
                      </a: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Heeft</a:t>
                      </a:r>
                      <a:r>
                        <a:rPr lang="nl-BE" sz="1200" baseline="0" dirty="0" smtClean="0"/>
                        <a:t> altijd in eerste plaats aandacht voor wat best is voor gemeente</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Is eerlijk</a:t>
                      </a:r>
                    </a:p>
                  </a:txBody>
                  <a:tcPr anchor="ctr"/>
                </a:tc>
              </a:tr>
              <a:tr h="432000">
                <a:tc>
                  <a:txBody>
                    <a:bodyPr/>
                    <a:lstStyle/>
                    <a:p>
                      <a:r>
                        <a:rPr lang="nl-BE" sz="1400" dirty="0" smtClean="0">
                          <a:solidFill>
                            <a:srgbClr val="FFFFFF"/>
                          </a:solidFill>
                        </a:rPr>
                        <a:t>(Veel)</a:t>
                      </a:r>
                      <a:r>
                        <a:rPr lang="nl-BE" sz="1400" baseline="0" dirty="0" smtClean="0">
                          <a:solidFill>
                            <a:srgbClr val="FFFFFF"/>
                          </a:solidFill>
                        </a:rPr>
                        <a:t> interesse in politiek</a:t>
                      </a:r>
                      <a:endParaRPr lang="nl-BE" sz="1400" dirty="0">
                        <a:solidFill>
                          <a:srgbClr val="FFFFFF"/>
                        </a:solidFill>
                      </a:endParaRP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Heeft</a:t>
                      </a:r>
                      <a:r>
                        <a:rPr lang="nl-BE" sz="1200" baseline="0" dirty="0" smtClean="0"/>
                        <a:t> altijd in eerste plaats aandacht voor wat best is voor gemeente</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Is eerlijk</a:t>
                      </a:r>
                    </a:p>
                  </a:txBody>
                  <a:tcPr anchor="ctr"/>
                </a:tc>
              </a:tr>
              <a:tr h="432000">
                <a:tc>
                  <a:txBody>
                    <a:bodyPr/>
                    <a:lstStyle/>
                    <a:p>
                      <a:r>
                        <a:rPr lang="nl-BE" sz="1400" dirty="0" smtClean="0">
                          <a:solidFill>
                            <a:srgbClr val="FFFFFF"/>
                          </a:solidFill>
                        </a:rPr>
                        <a:t>Weinig/geen interesse</a:t>
                      </a:r>
                      <a:endParaRPr lang="nl-BE" sz="1400" dirty="0">
                        <a:solidFill>
                          <a:srgbClr val="FFFFFF"/>
                        </a:solidFill>
                      </a:endParaRP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Is eerlijk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Kijkt vooruit naar wat gemeente in toekomst</a:t>
                      </a:r>
                      <a:r>
                        <a:rPr lang="nl-BE" sz="1200" baseline="0" dirty="0" smtClean="0"/>
                        <a:t> nodig heeft</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Heeft</a:t>
                      </a:r>
                      <a:r>
                        <a:rPr lang="nl-BE" sz="1200" baseline="0" dirty="0" smtClean="0"/>
                        <a:t> altijd in eerste plaats aandacht voor wat best is voor gemeente</a:t>
                      </a:r>
                      <a:endParaRPr lang="nl-BE" sz="1200" dirty="0" smtClean="0"/>
                    </a:p>
                  </a:txBody>
                  <a:tcPr anchor="ctr"/>
                </a:tc>
              </a:tr>
              <a:tr h="432000">
                <a:tc>
                  <a:txBody>
                    <a:bodyPr/>
                    <a:lstStyle/>
                    <a:p>
                      <a:r>
                        <a:rPr lang="nl-BE" sz="1400" dirty="0" smtClean="0">
                          <a:solidFill>
                            <a:srgbClr val="FFFFFF"/>
                          </a:solidFill>
                        </a:rPr>
                        <a:t>Max. TSO</a:t>
                      </a: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Is eerlijk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Heeft</a:t>
                      </a:r>
                      <a:r>
                        <a:rPr lang="nl-BE" sz="1200" baseline="0" dirty="0" smtClean="0"/>
                        <a:t> altijd in eerste plaats aandacht voor wat best is voor gemeente</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Kijkt vooruit naar wat gemeente in toekomst</a:t>
                      </a:r>
                      <a:r>
                        <a:rPr lang="nl-BE" sz="1200" baseline="0" dirty="0" smtClean="0"/>
                        <a:t> nodig heeft</a:t>
                      </a:r>
                      <a:endParaRPr lang="nl-BE" sz="1200" dirty="0" smtClean="0"/>
                    </a:p>
                  </a:txBody>
                  <a:tcPr anchor="ctr"/>
                </a:tc>
              </a:tr>
              <a:tr h="432000">
                <a:tc>
                  <a:txBody>
                    <a:bodyPr/>
                    <a:lstStyle/>
                    <a:p>
                      <a:r>
                        <a:rPr lang="nl-BE" sz="1400" dirty="0" smtClean="0">
                          <a:solidFill>
                            <a:srgbClr val="FFFFFF"/>
                          </a:solidFill>
                        </a:rPr>
                        <a:t>Max. BSO</a:t>
                      </a:r>
                      <a:endParaRPr lang="nl-BE" sz="1400" dirty="0">
                        <a:solidFill>
                          <a:srgbClr val="FFFFFF"/>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Doet wat hij belooft te doen</a:t>
                      </a:r>
                    </a:p>
                  </a:txBody>
                  <a:tcPr anchor="ctr"/>
                </a:tc>
                <a:tc>
                  <a:txBody>
                    <a:bodyPr/>
                    <a:lstStyle/>
                    <a:p>
                      <a:pPr algn="ctr"/>
                      <a:r>
                        <a:rPr lang="nl-BE" sz="1200" dirty="0" smtClean="0"/>
                        <a:t>Weet ik niet</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Is eerlijk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Kijkt vooruit naar wat gemeente in toekomst</a:t>
                      </a:r>
                      <a:r>
                        <a:rPr lang="nl-BE" sz="1200" baseline="0" dirty="0" smtClean="0"/>
                        <a:t> nodig heeft</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Staat</a:t>
                      </a:r>
                      <a:r>
                        <a:rPr lang="nl-BE" sz="1200" baseline="0" dirty="0" smtClean="0"/>
                        <a:t> tussen de mensen</a:t>
                      </a:r>
                      <a:endParaRPr lang="nl-BE" sz="1200" dirty="0" smtClean="0"/>
                    </a:p>
                  </a:txBody>
                  <a:tcPr anchor="ctr"/>
                </a:tc>
              </a:tr>
            </a:tbl>
          </a:graphicData>
        </a:graphic>
      </p:graphicFrame>
      <p:sp>
        <p:nvSpPr>
          <p:cNvPr id="6" name="Tekstvak 5"/>
          <p:cNvSpPr txBox="1"/>
          <p:nvPr/>
        </p:nvSpPr>
        <p:spPr>
          <a:xfrm>
            <a:off x="0" y="6575879"/>
            <a:ext cx="12192000" cy="276999"/>
          </a:xfrm>
          <a:prstGeom prst="rect">
            <a:avLst/>
          </a:prstGeom>
          <a:noFill/>
        </p:spPr>
        <p:txBody>
          <a:bodyPr wrap="square" rtlCol="0">
            <a:spAutoFit/>
          </a:bodyPr>
          <a:lstStyle/>
          <a:p>
            <a:r>
              <a:rPr lang="nl-BE" sz="1200" dirty="0" smtClean="0">
                <a:solidFill>
                  <a:srgbClr val="D9D9D6">
                    <a:lumMod val="50000"/>
                  </a:srgbClr>
                </a:solidFill>
              </a:rPr>
              <a:t>Q: Hieronder zie je een aantal eigenschappen. Welke eigenschappen vind jij de 3 belangrijkste die een goede burgemeester moet hebben? Basis: iedereen, N=868.</a:t>
            </a:r>
            <a:endParaRPr lang="nl-BE" sz="1200" dirty="0">
              <a:solidFill>
                <a:srgbClr val="D9D9D6">
                  <a:lumMod val="50000"/>
                </a:srgbClr>
              </a:solidFill>
            </a:endParaRPr>
          </a:p>
        </p:txBody>
      </p:sp>
    </p:spTree>
    <p:extLst>
      <p:ext uri="{BB962C8B-B14F-4D97-AF65-F5344CB8AC3E}">
        <p14:creationId xmlns:p14="http://schemas.microsoft.com/office/powerpoint/2010/main" val="2957955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999" y="360000"/>
            <a:ext cx="10482171" cy="1052596"/>
          </a:xfrm>
        </p:spPr>
        <p:txBody>
          <a:bodyPr/>
          <a:lstStyle/>
          <a:p>
            <a:r>
              <a:rPr lang="nl-BE" dirty="0"/>
              <a:t>5</a:t>
            </a:r>
            <a:r>
              <a:rPr lang="nl-BE" dirty="0" smtClean="0"/>
              <a:t> belangrijkste eigenschappen per partijvoorkeur</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24266381"/>
              </p:ext>
            </p:extLst>
          </p:nvPr>
        </p:nvGraphicFramePr>
        <p:xfrm>
          <a:off x="606000" y="1220808"/>
          <a:ext cx="10979999" cy="4380480"/>
        </p:xfrm>
        <a:graphic>
          <a:graphicData uri="http://schemas.openxmlformats.org/drawingml/2006/table">
            <a:tbl>
              <a:tblPr firstRow="1" firstCol="1" bandRow="1">
                <a:tableStyleId>{2A488322-F2BA-4B5B-9748-0D474271808F}</a:tableStyleId>
              </a:tblPr>
              <a:tblGrid>
                <a:gridCol w="1930549"/>
                <a:gridCol w="1809890"/>
                <a:gridCol w="1809890"/>
                <a:gridCol w="1809890"/>
                <a:gridCol w="1809890"/>
                <a:gridCol w="1809890"/>
              </a:tblGrid>
              <a:tr h="540000">
                <a:tc>
                  <a:txBody>
                    <a:bodyPr/>
                    <a:lstStyle/>
                    <a:p>
                      <a:pPr algn="ctr"/>
                      <a:endParaRPr lang="nl-BE" sz="1600" dirty="0">
                        <a:solidFill>
                          <a:srgbClr val="FFFFFF"/>
                        </a:solidFill>
                      </a:endParaRPr>
                    </a:p>
                  </a:txBody>
                  <a:tcPr anchor="ctr"/>
                </a:tc>
                <a:tc>
                  <a:txBody>
                    <a:bodyPr/>
                    <a:lstStyle/>
                    <a:p>
                      <a:pPr algn="ctr"/>
                      <a:r>
                        <a:rPr lang="nl-BE" sz="1600" dirty="0" smtClean="0">
                          <a:solidFill>
                            <a:srgbClr val="FFFFFF"/>
                          </a:solidFill>
                        </a:rPr>
                        <a:t>1</a:t>
                      </a:r>
                      <a:endParaRPr lang="nl-BE" sz="1600" dirty="0">
                        <a:solidFill>
                          <a:srgbClr val="FFFFFF"/>
                        </a:solidFill>
                      </a:endParaRPr>
                    </a:p>
                  </a:txBody>
                  <a:tcPr anchor="ctr"/>
                </a:tc>
                <a:tc>
                  <a:txBody>
                    <a:bodyPr/>
                    <a:lstStyle/>
                    <a:p>
                      <a:pPr algn="ctr"/>
                      <a:r>
                        <a:rPr lang="nl-BE" sz="1600" dirty="0" smtClean="0">
                          <a:solidFill>
                            <a:srgbClr val="FFFFFF"/>
                          </a:solidFill>
                        </a:rPr>
                        <a:t>2</a:t>
                      </a:r>
                      <a:endParaRPr lang="nl-BE" sz="1600" dirty="0">
                        <a:solidFill>
                          <a:srgbClr val="FFFFFF"/>
                        </a:solidFill>
                      </a:endParaRPr>
                    </a:p>
                  </a:txBody>
                  <a:tcPr anchor="ctr"/>
                </a:tc>
                <a:tc>
                  <a:txBody>
                    <a:bodyPr/>
                    <a:lstStyle/>
                    <a:p>
                      <a:pPr algn="ctr"/>
                      <a:r>
                        <a:rPr lang="nl-BE" sz="1600" dirty="0" smtClean="0">
                          <a:solidFill>
                            <a:srgbClr val="FFFFFF"/>
                          </a:solidFill>
                        </a:rPr>
                        <a:t>3</a:t>
                      </a:r>
                      <a:endParaRPr lang="nl-BE" sz="1600" dirty="0">
                        <a:solidFill>
                          <a:srgbClr val="FFFFFF"/>
                        </a:solidFill>
                      </a:endParaRPr>
                    </a:p>
                  </a:txBody>
                  <a:tcPr anchor="ctr"/>
                </a:tc>
                <a:tc>
                  <a:txBody>
                    <a:bodyPr/>
                    <a:lstStyle/>
                    <a:p>
                      <a:pPr algn="ctr"/>
                      <a:r>
                        <a:rPr lang="nl-BE" sz="1600" dirty="0" smtClean="0">
                          <a:solidFill>
                            <a:srgbClr val="FFFFFF"/>
                          </a:solidFill>
                        </a:rPr>
                        <a:t>4</a:t>
                      </a:r>
                      <a:endParaRPr lang="nl-BE" sz="1600" dirty="0">
                        <a:solidFill>
                          <a:srgbClr val="FFFFFF"/>
                        </a:solidFill>
                      </a:endParaRPr>
                    </a:p>
                  </a:txBody>
                  <a:tcPr anchor="ctr"/>
                </a:tc>
                <a:tc>
                  <a:txBody>
                    <a:bodyPr/>
                    <a:lstStyle/>
                    <a:p>
                      <a:pPr algn="ctr"/>
                      <a:r>
                        <a:rPr lang="nl-BE" sz="1600" dirty="0" smtClean="0">
                          <a:solidFill>
                            <a:srgbClr val="FFFFFF"/>
                          </a:solidFill>
                        </a:rPr>
                        <a:t>5</a:t>
                      </a:r>
                      <a:endParaRPr lang="nl-BE" sz="1600" dirty="0">
                        <a:solidFill>
                          <a:srgbClr val="FFFFFF"/>
                        </a:solidFill>
                      </a:endParaRPr>
                    </a:p>
                  </a:txBody>
                  <a:tcPr anchor="ctr"/>
                </a:tc>
              </a:tr>
              <a:tr h="432000">
                <a:tc>
                  <a:txBody>
                    <a:bodyPr/>
                    <a:lstStyle/>
                    <a:p>
                      <a:r>
                        <a:rPr lang="nl-BE" sz="1400" dirty="0" smtClean="0">
                          <a:solidFill>
                            <a:srgbClr val="FFFFFF"/>
                          </a:solidFill>
                        </a:rPr>
                        <a:t>CD&amp;V</a:t>
                      </a:r>
                      <a:endParaRPr lang="nl-BE" sz="1400" dirty="0">
                        <a:solidFill>
                          <a:srgbClr val="FFFFFF"/>
                        </a:solidFill>
                      </a:endParaRP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algn="ctr"/>
                      <a:r>
                        <a:rPr lang="nl-BE" sz="1200" dirty="0" smtClean="0"/>
                        <a:t>Is vriendelijk</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Betrekt inwoners</a:t>
                      </a:r>
                      <a:r>
                        <a:rPr lang="nl-BE" sz="1200" baseline="0" dirty="0" smtClean="0"/>
                        <a:t> bij het beleid</a:t>
                      </a:r>
                      <a:endParaRPr lang="nl-BE" sz="1200" dirty="0" smtClean="0"/>
                    </a:p>
                  </a:txBody>
                  <a:tcPr anchor="ctr"/>
                </a:tc>
              </a:tr>
              <a:tr h="432000">
                <a:tc>
                  <a:txBody>
                    <a:bodyPr/>
                    <a:lstStyle/>
                    <a:p>
                      <a:r>
                        <a:rPr lang="nl-BE" sz="1400" dirty="0" smtClean="0">
                          <a:solidFill>
                            <a:srgbClr val="FFFFFF"/>
                          </a:solidFill>
                        </a:rPr>
                        <a:t>Groen</a:t>
                      </a:r>
                      <a:endParaRPr lang="nl-BE" sz="1400" dirty="0">
                        <a:solidFill>
                          <a:srgbClr val="FFFFFF"/>
                        </a:solidFill>
                      </a:endParaRP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algn="ctr"/>
                      <a:r>
                        <a:rPr lang="nl-BE" sz="1200" dirty="0" smtClean="0"/>
                        <a:t>Is</a:t>
                      </a:r>
                      <a:r>
                        <a:rPr lang="nl-BE" sz="1200" baseline="0" dirty="0" smtClean="0"/>
                        <a:t> eerlijk</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Betrekt inwoners</a:t>
                      </a:r>
                      <a:r>
                        <a:rPr lang="nl-BE" sz="1200" baseline="0" dirty="0" smtClean="0"/>
                        <a:t> bij het beleid</a:t>
                      </a:r>
                      <a:endParaRPr lang="nl-BE" sz="1200" dirty="0" smtClean="0"/>
                    </a:p>
                  </a:txBody>
                  <a:tcPr anchor="ctr"/>
                </a:tc>
              </a:tr>
              <a:tr h="432000">
                <a:tc>
                  <a:txBody>
                    <a:bodyPr/>
                    <a:lstStyle/>
                    <a:p>
                      <a:r>
                        <a:rPr lang="nl-BE" sz="1400" dirty="0" smtClean="0">
                          <a:solidFill>
                            <a:srgbClr val="FFFFFF"/>
                          </a:solidFill>
                        </a:rPr>
                        <a:t>N-VA</a:t>
                      </a: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Is eerlijk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Heeft</a:t>
                      </a:r>
                      <a:r>
                        <a:rPr lang="nl-BE" sz="1200" baseline="0" dirty="0" smtClean="0"/>
                        <a:t> altijd in eerste plaats aandacht voor wat best is voor gemeente</a:t>
                      </a:r>
                      <a:endParaRPr lang="nl-BE" sz="1200" dirty="0" smtClean="0"/>
                    </a:p>
                  </a:txBody>
                  <a:tcPr anchor="ctr"/>
                </a:tc>
              </a:tr>
              <a:tr h="432000">
                <a:tc>
                  <a:txBody>
                    <a:bodyPr/>
                    <a:lstStyle/>
                    <a:p>
                      <a:r>
                        <a:rPr lang="nl-BE" sz="1400" dirty="0" smtClean="0">
                          <a:solidFill>
                            <a:srgbClr val="FFFFFF"/>
                          </a:solidFill>
                        </a:rPr>
                        <a:t>Open VLD</a:t>
                      </a:r>
                      <a:endParaRPr lang="nl-BE" sz="1400" dirty="0">
                        <a:solidFill>
                          <a:srgbClr val="FFFFFF"/>
                        </a:solidFill>
                      </a:endParaRPr>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algn="ctr"/>
                      <a:r>
                        <a:rPr lang="nl-BE" sz="1200" dirty="0" smtClean="0"/>
                        <a:t>Doet wat hij belooft te doen</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Heeft</a:t>
                      </a:r>
                      <a:r>
                        <a:rPr lang="nl-BE" sz="1200" baseline="0" dirty="0" smtClean="0"/>
                        <a:t> altijd in eerste plaats aandacht voor wat best is voor gemeente</a:t>
                      </a:r>
                      <a:endParaRPr lang="nl-BE" sz="1200" dirty="0" smtClean="0"/>
                    </a:p>
                  </a:txBody>
                  <a:tcPr anchor="ctr"/>
                </a:tc>
                <a:tc>
                  <a:txBody>
                    <a:bodyPr/>
                    <a:lstStyle/>
                    <a:p>
                      <a:pPr algn="ctr"/>
                      <a:r>
                        <a:rPr lang="nl-BE" sz="1200" dirty="0" smtClean="0"/>
                        <a:t>Staat</a:t>
                      </a:r>
                      <a:r>
                        <a:rPr lang="nl-BE" sz="1200" baseline="0" dirty="0" smtClean="0"/>
                        <a:t> tussen de mensen</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Betrekt inwoners</a:t>
                      </a:r>
                      <a:r>
                        <a:rPr lang="nl-BE" sz="1200" baseline="0" dirty="0" smtClean="0"/>
                        <a:t> bij het beleid</a:t>
                      </a:r>
                      <a:endParaRPr lang="nl-BE" sz="1200" dirty="0" smtClean="0"/>
                    </a:p>
                  </a:txBody>
                  <a:tcPr anchor="ctr"/>
                </a:tc>
              </a:tr>
              <a:tr h="432000">
                <a:tc>
                  <a:txBody>
                    <a:bodyPr/>
                    <a:lstStyle/>
                    <a:p>
                      <a:r>
                        <a:rPr lang="nl-BE" sz="1400" dirty="0" smtClean="0">
                          <a:solidFill>
                            <a:srgbClr val="FFFFFF"/>
                          </a:solidFill>
                        </a:rPr>
                        <a:t>SP.A</a:t>
                      </a:r>
                      <a:endParaRPr lang="nl-BE" sz="1400" dirty="0">
                        <a:solidFill>
                          <a:srgbClr val="FFFFFF"/>
                        </a:solidFill>
                      </a:endParaRPr>
                    </a:p>
                  </a:txBody>
                  <a:tcPr anchor="ctr"/>
                </a:tc>
                <a:tc>
                  <a:txBody>
                    <a:bodyPr/>
                    <a:lstStyle/>
                    <a:p>
                      <a:pPr algn="ctr"/>
                      <a:r>
                        <a:rPr lang="nl-BE" sz="1200" dirty="0" smtClean="0"/>
                        <a:t>Doet wat hij belooft te doen</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Betrekt inwoners</a:t>
                      </a:r>
                      <a:r>
                        <a:rPr lang="nl-BE" sz="1200" baseline="0" dirty="0" smtClean="0"/>
                        <a:t> bij het beleid</a:t>
                      </a:r>
                      <a:endParaRPr lang="nl-BE" sz="1200" dirty="0" smtClean="0"/>
                    </a:p>
                  </a:txBody>
                  <a:tcPr anchor="ctr"/>
                </a:tc>
                <a:tc>
                  <a:txBody>
                    <a:bodyPr/>
                    <a:lstStyle/>
                    <a:p>
                      <a:pPr algn="ctr"/>
                      <a:r>
                        <a:rPr lang="nl-BE" sz="1200" dirty="0" smtClean="0"/>
                        <a:t>Kijkt vooruit naar wat gemeente in toekomst</a:t>
                      </a:r>
                      <a:r>
                        <a:rPr lang="nl-BE" sz="1200" baseline="0" dirty="0" smtClean="0"/>
                        <a:t> nodig heeft</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Heeft</a:t>
                      </a:r>
                      <a:r>
                        <a:rPr lang="nl-BE" sz="1200" baseline="0" dirty="0" smtClean="0"/>
                        <a:t> altijd in eerste plaats aandacht voor wat best is voor gemeente</a:t>
                      </a:r>
                      <a:endParaRPr lang="nl-BE" sz="1200" dirty="0" smtClean="0"/>
                    </a:p>
                  </a:txBody>
                  <a:tcPr anchor="ctr"/>
                </a:tc>
                <a:tc>
                  <a:txBody>
                    <a:bodyPr/>
                    <a:lstStyle/>
                    <a:p>
                      <a:pPr algn="ctr"/>
                      <a:r>
                        <a:rPr lang="nl-BE" sz="1200" dirty="0" smtClean="0"/>
                        <a:t>Staat</a:t>
                      </a:r>
                      <a:r>
                        <a:rPr lang="nl-BE" sz="1200" baseline="0" dirty="0" smtClean="0"/>
                        <a:t> tussen de mensen</a:t>
                      </a:r>
                      <a:endParaRPr lang="nl-BE" sz="1200" dirty="0"/>
                    </a:p>
                  </a:txBody>
                  <a:tcPr anchor="ctr"/>
                </a:tc>
              </a:tr>
              <a:tr h="432000">
                <a:tc>
                  <a:txBody>
                    <a:bodyPr/>
                    <a:lstStyle/>
                    <a:p>
                      <a:r>
                        <a:rPr lang="nl-BE" sz="1400" dirty="0" smtClean="0">
                          <a:solidFill>
                            <a:srgbClr val="FFFFFF"/>
                          </a:solidFill>
                        </a:rPr>
                        <a:t>Vlaams Belang</a:t>
                      </a:r>
                    </a:p>
                  </a:txBody>
                  <a:tcPr anchor="ctr"/>
                </a:tc>
                <a:tc>
                  <a:txBody>
                    <a:bodyPr/>
                    <a:lstStyle/>
                    <a:p>
                      <a:pPr algn="ctr"/>
                      <a:r>
                        <a:rPr lang="nl-BE" sz="1200" dirty="0" smtClean="0"/>
                        <a:t>Doet wat hij belooft te doen</a:t>
                      </a:r>
                      <a:endParaRPr lang="nl-BE" sz="1200" dirty="0"/>
                    </a:p>
                  </a:txBody>
                  <a:tcPr anchor="ctr"/>
                </a:tc>
                <a:tc>
                  <a:txBody>
                    <a:bodyPr/>
                    <a:lstStyle/>
                    <a:p>
                      <a:pPr algn="ctr"/>
                      <a:r>
                        <a:rPr lang="nl-BE" sz="1200" dirty="0" smtClean="0"/>
                        <a:t>Is geboren en getogen Vlaming</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Heeft</a:t>
                      </a:r>
                      <a:r>
                        <a:rPr lang="nl-BE" sz="1200" baseline="0" dirty="0" smtClean="0"/>
                        <a:t> altijd in eerste plaats aandacht voor wat best is voor gemeente</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Is eerlijk</a:t>
                      </a:r>
                    </a:p>
                  </a:txBody>
                  <a:tcPr anchor="ctr"/>
                </a:tc>
                <a:tc>
                  <a:txBody>
                    <a:bodyPr/>
                    <a:lstStyle/>
                    <a:p>
                      <a:pPr algn="ctr"/>
                      <a:r>
                        <a:rPr lang="nl-BE" sz="1200" dirty="0" smtClean="0"/>
                        <a:t>Staat</a:t>
                      </a:r>
                      <a:r>
                        <a:rPr lang="nl-BE" sz="1200" baseline="0" dirty="0" smtClean="0"/>
                        <a:t> tussen de mensen</a:t>
                      </a:r>
                      <a:endParaRPr lang="nl-BE" sz="1200" dirty="0"/>
                    </a:p>
                  </a:txBody>
                  <a:tcPr anchor="ctr"/>
                </a:tc>
              </a:tr>
            </a:tbl>
          </a:graphicData>
        </a:graphic>
      </p:graphicFrame>
      <p:sp>
        <p:nvSpPr>
          <p:cNvPr id="6" name="Tekstvak 5"/>
          <p:cNvSpPr txBox="1"/>
          <p:nvPr/>
        </p:nvSpPr>
        <p:spPr>
          <a:xfrm>
            <a:off x="0" y="6575879"/>
            <a:ext cx="12192000" cy="276999"/>
          </a:xfrm>
          <a:prstGeom prst="rect">
            <a:avLst/>
          </a:prstGeom>
          <a:noFill/>
        </p:spPr>
        <p:txBody>
          <a:bodyPr wrap="square" rtlCol="0">
            <a:spAutoFit/>
          </a:bodyPr>
          <a:lstStyle/>
          <a:p>
            <a:r>
              <a:rPr lang="nl-BE" sz="1200" dirty="0" smtClean="0">
                <a:solidFill>
                  <a:srgbClr val="D9D9D6">
                    <a:lumMod val="50000"/>
                  </a:srgbClr>
                </a:solidFill>
              </a:rPr>
              <a:t>Q: Hieronder zie je een aantal eigenschappen. Welke eigenschappen vind jij de 3 belangrijkste die een goede burgemeester moet hebben? Basis: iedereen, N=868.</a:t>
            </a:r>
            <a:endParaRPr lang="nl-BE" sz="1200" dirty="0">
              <a:solidFill>
                <a:srgbClr val="D9D9D6">
                  <a:lumMod val="50000"/>
                </a:srgbClr>
              </a:solidFill>
            </a:endParaRPr>
          </a:p>
        </p:txBody>
      </p:sp>
    </p:spTree>
    <p:extLst>
      <p:ext uri="{BB962C8B-B14F-4D97-AF65-F5344CB8AC3E}">
        <p14:creationId xmlns:p14="http://schemas.microsoft.com/office/powerpoint/2010/main" val="30884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9999" y="360000"/>
            <a:ext cx="10695927" cy="886397"/>
          </a:xfrm>
        </p:spPr>
        <p:txBody>
          <a:bodyPr/>
          <a:lstStyle/>
          <a:p>
            <a:r>
              <a:rPr lang="nl-BE" sz="3600" dirty="0" smtClean="0"/>
              <a:t>Belangrijkste bronnen: ouders en sociale media</a:t>
            </a:r>
            <a:r>
              <a:rPr lang="nl-BE" sz="2800" dirty="0" smtClean="0"/>
              <a:t/>
            </a:r>
            <a:br>
              <a:rPr lang="nl-BE" sz="2800" dirty="0" smtClean="0"/>
            </a:br>
            <a:r>
              <a:rPr lang="nl-BE" sz="2800" dirty="0" smtClean="0">
                <a:solidFill>
                  <a:schemeClr val="bg1">
                    <a:lumMod val="50000"/>
                  </a:schemeClr>
                </a:solidFill>
              </a:rPr>
              <a:t>VRT en VTM aan elkaar gewaagd</a:t>
            </a:r>
            <a:endParaRPr lang="nl-BE" sz="2400" dirty="0">
              <a:solidFill>
                <a:schemeClr val="bg1">
                  <a:lumMod val="50000"/>
                </a:schemeClr>
              </a:solidFill>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167061461"/>
              </p:ext>
            </p:extLst>
          </p:nvPr>
        </p:nvGraphicFramePr>
        <p:xfrm>
          <a:off x="360365" y="1554480"/>
          <a:ext cx="8118618" cy="471331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0" y="6396335"/>
            <a:ext cx="12262459" cy="461665"/>
          </a:xfrm>
          <a:prstGeom prst="rect">
            <a:avLst/>
          </a:prstGeom>
          <a:noFill/>
        </p:spPr>
        <p:txBody>
          <a:bodyPr wrap="none" rtlCol="0">
            <a:spAutoFit/>
          </a:bodyPr>
          <a:lstStyle/>
          <a:p>
            <a:r>
              <a:rPr lang="nl-BE" sz="1200" dirty="0" smtClean="0">
                <a:solidFill>
                  <a:srgbClr val="D9D9D6">
                    <a:lumMod val="50000"/>
                  </a:srgbClr>
                </a:solidFill>
              </a:rPr>
              <a:t>Q: Wat zijn voor jou de drie belangrijkste bronnen waar jij je informatie haalt/zal halen om je stem tijdens de verkiezingen van 14 oktober voor te bereiden? Je kan tot 3 antwoorden aanduiden. </a:t>
            </a:r>
          </a:p>
          <a:p>
            <a:r>
              <a:rPr lang="nl-BE" sz="1200" dirty="0" smtClean="0">
                <a:solidFill>
                  <a:srgbClr val="D9D9D6">
                    <a:lumMod val="50000"/>
                  </a:srgbClr>
                </a:solidFill>
              </a:rPr>
              <a:t>Basis: iedereen, N=868.</a:t>
            </a:r>
            <a:endParaRPr lang="nl-BE" sz="1200" dirty="0">
              <a:solidFill>
                <a:srgbClr val="D9D9D6">
                  <a:lumMod val="50000"/>
                </a:srgbClr>
              </a:solidFill>
            </a:endParaRPr>
          </a:p>
        </p:txBody>
      </p:sp>
      <p:sp>
        <p:nvSpPr>
          <p:cNvPr id="2" name="Tekstvak 1"/>
          <p:cNvSpPr txBox="1"/>
          <p:nvPr/>
        </p:nvSpPr>
        <p:spPr>
          <a:xfrm>
            <a:off x="4419674" y="5110161"/>
            <a:ext cx="2310938" cy="276999"/>
          </a:xfrm>
          <a:prstGeom prst="borderCallout1">
            <a:avLst>
              <a:gd name="adj1" fmla="val 48760"/>
              <a:gd name="adj2" fmla="val 300"/>
              <a:gd name="adj3" fmla="val 34872"/>
              <a:gd name="adj4" fmla="val -10625"/>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14% bij 18-jarigen, rol MNM?</a:t>
            </a:r>
            <a:endParaRPr lang="nl-BE" sz="1200" dirty="0"/>
          </a:p>
        </p:txBody>
      </p:sp>
      <p:sp>
        <p:nvSpPr>
          <p:cNvPr id="9" name="Tekstvak 8"/>
          <p:cNvSpPr txBox="1"/>
          <p:nvPr/>
        </p:nvSpPr>
        <p:spPr>
          <a:xfrm>
            <a:off x="6619703" y="4802078"/>
            <a:ext cx="2310938" cy="276999"/>
          </a:xfrm>
          <a:prstGeom prst="borderCallout1">
            <a:avLst>
              <a:gd name="adj1" fmla="val 48760"/>
              <a:gd name="adj2" fmla="val 300"/>
              <a:gd name="adj3" fmla="val 49479"/>
              <a:gd name="adj4" fmla="val -89262"/>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14% bij TSO/BSO-jongeren</a:t>
            </a:r>
            <a:endParaRPr lang="nl-BE" sz="1200" dirty="0"/>
          </a:p>
        </p:txBody>
      </p:sp>
      <p:sp>
        <p:nvSpPr>
          <p:cNvPr id="10" name="Tekstvak 9"/>
          <p:cNvSpPr txBox="1"/>
          <p:nvPr/>
        </p:nvSpPr>
        <p:spPr>
          <a:xfrm>
            <a:off x="7466215" y="2425155"/>
            <a:ext cx="3755967" cy="276999"/>
          </a:xfrm>
          <a:prstGeom prst="borderCallout1">
            <a:avLst>
              <a:gd name="adj1" fmla="val 48760"/>
              <a:gd name="adj2" fmla="val 300"/>
              <a:gd name="adj3" fmla="val 49479"/>
              <a:gd name="adj4" fmla="val -15655"/>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27% bij wie erg/redelijk geïnteresseerd is in politiek</a:t>
            </a:r>
            <a:endParaRPr lang="nl-BE" sz="1200" dirty="0"/>
          </a:p>
        </p:txBody>
      </p:sp>
      <p:sp>
        <p:nvSpPr>
          <p:cNvPr id="12" name="Tekstvak 11"/>
          <p:cNvSpPr txBox="1"/>
          <p:nvPr/>
        </p:nvSpPr>
        <p:spPr>
          <a:xfrm>
            <a:off x="7775172" y="1694221"/>
            <a:ext cx="4087089" cy="276999"/>
          </a:xfrm>
          <a:prstGeom prst="borderCallout1">
            <a:avLst>
              <a:gd name="adj1" fmla="val 48760"/>
              <a:gd name="adj2" fmla="val 300"/>
              <a:gd name="adj3" fmla="val 49479"/>
              <a:gd name="adj4" fmla="val -4498"/>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30% bij wie nauwelijks/niet geïnteresseerd is in politiek</a:t>
            </a:r>
            <a:endParaRPr lang="nl-BE" sz="1200" dirty="0"/>
          </a:p>
        </p:txBody>
      </p:sp>
      <p:sp>
        <p:nvSpPr>
          <p:cNvPr id="13" name="Tekstvak 12"/>
          <p:cNvSpPr txBox="1"/>
          <p:nvPr/>
        </p:nvSpPr>
        <p:spPr>
          <a:xfrm>
            <a:off x="6968837" y="2751413"/>
            <a:ext cx="4087089" cy="276999"/>
          </a:xfrm>
          <a:prstGeom prst="borderCallout1">
            <a:avLst>
              <a:gd name="adj1" fmla="val 48760"/>
              <a:gd name="adj2" fmla="val 300"/>
              <a:gd name="adj3" fmla="val 43636"/>
              <a:gd name="adj4" fmla="val -12077"/>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23% bij wie nauwelijks/niet geïnteresseerd is in politiek</a:t>
            </a:r>
            <a:endParaRPr lang="nl-BE" sz="1200" dirty="0"/>
          </a:p>
        </p:txBody>
      </p:sp>
      <p:sp>
        <p:nvSpPr>
          <p:cNvPr id="14" name="Tekstvak 13"/>
          <p:cNvSpPr txBox="1"/>
          <p:nvPr/>
        </p:nvSpPr>
        <p:spPr>
          <a:xfrm>
            <a:off x="5238405" y="5867840"/>
            <a:ext cx="2310938" cy="276999"/>
          </a:xfrm>
          <a:prstGeom prst="borderCallout1">
            <a:avLst>
              <a:gd name="adj1" fmla="val 48760"/>
              <a:gd name="adj2" fmla="val 300"/>
              <a:gd name="adj3" fmla="val 49479"/>
              <a:gd name="adj4" fmla="val -19628"/>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200" dirty="0" smtClean="0"/>
              <a:t>22% bij BSO-jongeren</a:t>
            </a:r>
            <a:endParaRPr lang="nl-BE" sz="1200" dirty="0"/>
          </a:p>
        </p:txBody>
      </p:sp>
    </p:spTree>
    <p:extLst>
      <p:ext uri="{BB962C8B-B14F-4D97-AF65-F5344CB8AC3E}">
        <p14:creationId xmlns:p14="http://schemas.microsoft.com/office/powerpoint/2010/main" val="2333361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belangrijkste bronnen per groep</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10684049"/>
              </p:ext>
            </p:extLst>
          </p:nvPr>
        </p:nvGraphicFramePr>
        <p:xfrm>
          <a:off x="641229" y="1759239"/>
          <a:ext cx="10980000" cy="3564000"/>
        </p:xfrm>
        <a:graphic>
          <a:graphicData uri="http://schemas.openxmlformats.org/drawingml/2006/table">
            <a:tbl>
              <a:tblPr firstRow="1" firstCol="1" bandRow="1">
                <a:tableStyleId>{2A488322-F2BA-4B5B-9748-0D474271808F}</a:tableStyleId>
              </a:tblPr>
              <a:tblGrid>
                <a:gridCol w="2880000"/>
                <a:gridCol w="2700000"/>
                <a:gridCol w="2700000"/>
                <a:gridCol w="2700000"/>
              </a:tblGrid>
              <a:tr h="540000">
                <a:tc>
                  <a:txBody>
                    <a:bodyPr/>
                    <a:lstStyle/>
                    <a:p>
                      <a:pPr algn="ctr"/>
                      <a:endParaRPr lang="nl-BE" sz="1600" dirty="0">
                        <a:solidFill>
                          <a:srgbClr val="FFFFFF"/>
                        </a:solidFill>
                      </a:endParaRPr>
                    </a:p>
                  </a:txBody>
                  <a:tcPr anchor="ctr"/>
                </a:tc>
                <a:tc>
                  <a:txBody>
                    <a:bodyPr/>
                    <a:lstStyle/>
                    <a:p>
                      <a:pPr algn="ctr"/>
                      <a:r>
                        <a:rPr lang="nl-BE" sz="1600" dirty="0" smtClean="0">
                          <a:solidFill>
                            <a:srgbClr val="FFFFFF"/>
                          </a:solidFill>
                        </a:rPr>
                        <a:t>Belangrijkste bron</a:t>
                      </a:r>
                      <a:endParaRPr lang="nl-BE" sz="1600" dirty="0">
                        <a:solidFill>
                          <a:srgbClr val="FFFFFF"/>
                        </a:solidFill>
                      </a:endParaRPr>
                    </a:p>
                  </a:txBody>
                  <a:tcPr anchor="ctr"/>
                </a:tc>
                <a:tc>
                  <a:txBody>
                    <a:bodyPr/>
                    <a:lstStyle/>
                    <a:p>
                      <a:pPr algn="ctr"/>
                      <a:r>
                        <a:rPr lang="nl-BE" sz="1600" dirty="0" smtClean="0">
                          <a:solidFill>
                            <a:srgbClr val="FFFFFF"/>
                          </a:solidFill>
                        </a:rPr>
                        <a:t>Tweede</a:t>
                      </a:r>
                      <a:r>
                        <a:rPr lang="nl-BE" sz="1600" baseline="0" dirty="0" smtClean="0">
                          <a:solidFill>
                            <a:srgbClr val="FFFFFF"/>
                          </a:solidFill>
                        </a:rPr>
                        <a:t> belangrijkste bron</a:t>
                      </a:r>
                      <a:endParaRPr lang="nl-BE" sz="1600" dirty="0">
                        <a:solidFill>
                          <a:srgbClr val="FFFFFF"/>
                        </a:solidFill>
                      </a:endParaRPr>
                    </a:p>
                  </a:txBody>
                  <a:tcPr anchor="ctr"/>
                </a:tc>
                <a:tc>
                  <a:txBody>
                    <a:bodyPr/>
                    <a:lstStyle/>
                    <a:p>
                      <a:pPr algn="ctr"/>
                      <a:r>
                        <a:rPr lang="nl-BE" sz="1600" dirty="0" smtClean="0">
                          <a:solidFill>
                            <a:srgbClr val="FFFFFF"/>
                          </a:solidFill>
                        </a:rPr>
                        <a:t>Derde belangrijkste</a:t>
                      </a:r>
                      <a:r>
                        <a:rPr lang="nl-BE" sz="1600" baseline="0" dirty="0" smtClean="0">
                          <a:solidFill>
                            <a:srgbClr val="FFFFFF"/>
                          </a:solidFill>
                        </a:rPr>
                        <a:t> bron</a:t>
                      </a:r>
                      <a:endParaRPr lang="nl-BE" sz="1600" dirty="0">
                        <a:solidFill>
                          <a:srgbClr val="FFFFFF"/>
                        </a:solidFill>
                      </a:endParaRPr>
                    </a:p>
                  </a:txBody>
                  <a:tcPr anchor="ctr"/>
                </a:tc>
              </a:tr>
              <a:tr h="432000">
                <a:tc>
                  <a:txBody>
                    <a:bodyPr/>
                    <a:lstStyle/>
                    <a:p>
                      <a:r>
                        <a:rPr lang="nl-BE" sz="1600" dirty="0" smtClean="0">
                          <a:solidFill>
                            <a:srgbClr val="FFFFFF"/>
                          </a:solidFill>
                        </a:rPr>
                        <a:t>Mannen</a:t>
                      </a:r>
                      <a:endParaRPr lang="nl-BE" sz="1600" dirty="0">
                        <a:solidFill>
                          <a:srgbClr val="FFFFFF"/>
                        </a:solidFill>
                      </a:endParaRPr>
                    </a:p>
                  </a:txBody>
                  <a:tcPr anchor="ctr"/>
                </a:tc>
                <a:tc>
                  <a:txBody>
                    <a:bodyPr/>
                    <a:lstStyle/>
                    <a:p>
                      <a:pPr algn="ctr"/>
                      <a:r>
                        <a:rPr lang="nl-BE" sz="1600" dirty="0" smtClean="0"/>
                        <a:t>Journaal</a:t>
                      </a:r>
                      <a:endParaRPr lang="nl-BE" sz="1600" dirty="0"/>
                    </a:p>
                  </a:txBody>
                  <a:tcPr anchor="ctr"/>
                </a:tc>
                <a:tc>
                  <a:txBody>
                    <a:bodyPr/>
                    <a:lstStyle/>
                    <a:p>
                      <a:pPr algn="ctr"/>
                      <a:r>
                        <a:rPr lang="nl-BE" sz="1600" dirty="0" smtClean="0"/>
                        <a:t>Sociale media</a:t>
                      </a:r>
                      <a:endParaRPr lang="nl-BE" sz="1600" dirty="0"/>
                    </a:p>
                  </a:txBody>
                  <a:tcPr anchor="ctr"/>
                </a:tc>
                <a:tc>
                  <a:txBody>
                    <a:bodyPr/>
                    <a:lstStyle/>
                    <a:p>
                      <a:pPr algn="ctr"/>
                      <a:r>
                        <a:rPr lang="nl-BE" sz="1600" dirty="0" smtClean="0"/>
                        <a:t>Krant</a:t>
                      </a:r>
                      <a:endParaRPr lang="nl-BE" sz="1600" dirty="0"/>
                    </a:p>
                  </a:txBody>
                  <a:tcPr anchor="ctr"/>
                </a:tc>
              </a:tr>
              <a:tr h="432000">
                <a:tc>
                  <a:txBody>
                    <a:bodyPr/>
                    <a:lstStyle/>
                    <a:p>
                      <a:r>
                        <a:rPr lang="nl-BE" sz="1600" dirty="0" smtClean="0">
                          <a:solidFill>
                            <a:srgbClr val="FFFFFF"/>
                          </a:solidFill>
                        </a:rPr>
                        <a:t>Vrouwen</a:t>
                      </a:r>
                      <a:endParaRPr lang="nl-BE" sz="1600" dirty="0">
                        <a:solidFill>
                          <a:srgbClr val="FFFFFF"/>
                        </a:solidFill>
                      </a:endParaRPr>
                    </a:p>
                  </a:txBody>
                  <a:tcPr anchor="ctr"/>
                </a:tc>
                <a:tc>
                  <a:txBody>
                    <a:bodyPr/>
                    <a:lstStyle/>
                    <a:p>
                      <a:pPr algn="ctr"/>
                      <a:r>
                        <a:rPr lang="nl-BE" sz="1600" dirty="0" smtClean="0"/>
                        <a:t>Ouders</a:t>
                      </a:r>
                      <a:endParaRPr lang="nl-BE" sz="1600" dirty="0"/>
                    </a:p>
                  </a:txBody>
                  <a:tcPr anchor="ctr"/>
                </a:tc>
                <a:tc>
                  <a:txBody>
                    <a:bodyPr/>
                    <a:lstStyle/>
                    <a:p>
                      <a:pPr algn="ctr"/>
                      <a:r>
                        <a:rPr lang="nl-BE" sz="1600" dirty="0" smtClean="0"/>
                        <a:t>Partijsites</a:t>
                      </a:r>
                      <a:endParaRPr lang="nl-BE" sz="1600" dirty="0"/>
                    </a:p>
                  </a:txBody>
                  <a:tcPr anchor="ctr"/>
                </a:tc>
                <a:tc>
                  <a:txBody>
                    <a:bodyPr/>
                    <a:lstStyle/>
                    <a:p>
                      <a:pPr algn="ctr"/>
                      <a:r>
                        <a:rPr lang="nl-BE" sz="1600" dirty="0" smtClean="0"/>
                        <a:t>Sociale media</a:t>
                      </a:r>
                      <a:endParaRPr lang="nl-BE" sz="1600" dirty="0"/>
                    </a:p>
                  </a:txBody>
                  <a:tcPr anchor="ctr"/>
                </a:tc>
              </a:tr>
              <a:tr h="432000">
                <a:tc>
                  <a:txBody>
                    <a:bodyPr/>
                    <a:lstStyle/>
                    <a:p>
                      <a:r>
                        <a:rPr lang="nl-BE" sz="1600" dirty="0" smtClean="0">
                          <a:solidFill>
                            <a:srgbClr val="FFFFFF"/>
                          </a:solidFill>
                        </a:rPr>
                        <a:t>Nieuwe Vlamingen</a:t>
                      </a:r>
                    </a:p>
                  </a:txBody>
                  <a:tcPr anchor="ctr"/>
                </a:tc>
                <a:tc>
                  <a:txBody>
                    <a:bodyPr/>
                    <a:lstStyle/>
                    <a:p>
                      <a:pPr algn="ctr"/>
                      <a:r>
                        <a:rPr lang="nl-BE" sz="1600" dirty="0" smtClean="0"/>
                        <a:t>Ouders</a:t>
                      </a:r>
                      <a:endParaRPr lang="nl-BE" sz="1600" dirty="0"/>
                    </a:p>
                  </a:txBody>
                  <a:tcPr anchor="ctr"/>
                </a:tc>
                <a:tc>
                  <a:txBody>
                    <a:bodyPr/>
                    <a:lstStyle/>
                    <a:p>
                      <a:pPr algn="ctr"/>
                      <a:r>
                        <a:rPr lang="nl-BE" sz="1600" dirty="0" smtClean="0"/>
                        <a:t>Sociale media</a:t>
                      </a:r>
                      <a:endParaRPr lang="nl-BE" sz="1600" dirty="0"/>
                    </a:p>
                  </a:txBody>
                  <a:tcPr anchor="ctr"/>
                </a:tc>
                <a:tc>
                  <a:txBody>
                    <a:bodyPr/>
                    <a:lstStyle/>
                    <a:p>
                      <a:pPr algn="ctr"/>
                      <a:r>
                        <a:rPr lang="nl-BE" sz="1600" dirty="0" smtClean="0"/>
                        <a:t>Journaal</a:t>
                      </a:r>
                      <a:endParaRPr lang="nl-BE" sz="1600" dirty="0"/>
                    </a:p>
                  </a:txBody>
                  <a:tcPr anchor="ctr"/>
                </a:tc>
              </a:tr>
              <a:tr h="432000">
                <a:tc>
                  <a:txBody>
                    <a:bodyPr/>
                    <a:lstStyle/>
                    <a:p>
                      <a:r>
                        <a:rPr lang="nl-BE" sz="1600" dirty="0" smtClean="0">
                          <a:solidFill>
                            <a:srgbClr val="FFFFFF"/>
                          </a:solidFill>
                        </a:rPr>
                        <a:t>(Veel)</a:t>
                      </a:r>
                      <a:r>
                        <a:rPr lang="nl-BE" sz="1600" baseline="0" dirty="0" smtClean="0">
                          <a:solidFill>
                            <a:srgbClr val="FFFFFF"/>
                          </a:solidFill>
                        </a:rPr>
                        <a:t> interesse in politiek</a:t>
                      </a:r>
                      <a:endParaRPr lang="nl-BE" sz="1600" dirty="0">
                        <a:solidFill>
                          <a:srgbClr val="FFFFFF"/>
                        </a:solidFill>
                      </a:endParaRPr>
                    </a:p>
                  </a:txBody>
                  <a:tcPr anchor="ctr"/>
                </a:tc>
                <a:tc>
                  <a:txBody>
                    <a:bodyPr/>
                    <a:lstStyle/>
                    <a:p>
                      <a:pPr algn="ctr"/>
                      <a:r>
                        <a:rPr lang="nl-BE" sz="1600" dirty="0" smtClean="0"/>
                        <a:t>Partijsites</a:t>
                      </a:r>
                      <a:endParaRPr lang="nl-BE" sz="1600" dirty="0"/>
                    </a:p>
                  </a:txBody>
                  <a:tcPr anchor="ctr"/>
                </a:tc>
                <a:tc>
                  <a:txBody>
                    <a:bodyPr/>
                    <a:lstStyle/>
                    <a:p>
                      <a:pPr algn="ctr"/>
                      <a:r>
                        <a:rPr lang="nl-BE" sz="1600" dirty="0" smtClean="0"/>
                        <a:t>Journaal</a:t>
                      </a:r>
                      <a:endParaRPr lang="nl-BE" sz="1600" dirty="0"/>
                    </a:p>
                  </a:txBody>
                  <a:tcPr anchor="ctr"/>
                </a:tc>
                <a:tc>
                  <a:txBody>
                    <a:bodyPr/>
                    <a:lstStyle/>
                    <a:p>
                      <a:pPr algn="ctr"/>
                      <a:r>
                        <a:rPr lang="nl-BE" sz="1600" dirty="0" smtClean="0"/>
                        <a:t>Krant</a:t>
                      </a:r>
                      <a:endParaRPr lang="nl-BE" sz="1600" dirty="0"/>
                    </a:p>
                  </a:txBody>
                  <a:tcPr anchor="ctr"/>
                </a:tc>
              </a:tr>
              <a:tr h="432000">
                <a:tc>
                  <a:txBody>
                    <a:bodyPr/>
                    <a:lstStyle/>
                    <a:p>
                      <a:r>
                        <a:rPr lang="nl-BE" sz="1600" dirty="0" smtClean="0">
                          <a:solidFill>
                            <a:srgbClr val="FFFFFF"/>
                          </a:solidFill>
                        </a:rPr>
                        <a:t>Weinig/geen interesse</a:t>
                      </a:r>
                      <a:endParaRPr lang="nl-BE" sz="1600" dirty="0">
                        <a:solidFill>
                          <a:srgbClr val="FFFFFF"/>
                        </a:solidFill>
                      </a:endParaRPr>
                    </a:p>
                  </a:txBody>
                  <a:tcPr anchor="ctr"/>
                </a:tc>
                <a:tc>
                  <a:txBody>
                    <a:bodyPr/>
                    <a:lstStyle/>
                    <a:p>
                      <a:pPr algn="ctr"/>
                      <a:r>
                        <a:rPr lang="nl-BE" sz="1600" dirty="0" smtClean="0"/>
                        <a:t>Ouders</a:t>
                      </a:r>
                      <a:endParaRPr lang="nl-BE" sz="1600" dirty="0"/>
                    </a:p>
                  </a:txBody>
                  <a:tcPr anchor="ctr"/>
                </a:tc>
                <a:tc>
                  <a:txBody>
                    <a:bodyPr/>
                    <a:lstStyle/>
                    <a:p>
                      <a:pPr algn="ctr"/>
                      <a:r>
                        <a:rPr lang="nl-BE" sz="1600" dirty="0" smtClean="0"/>
                        <a:t>VTM Nieuws</a:t>
                      </a:r>
                      <a:endParaRPr lang="nl-BE" sz="1600" dirty="0"/>
                    </a:p>
                  </a:txBody>
                  <a:tcPr anchor="ctr"/>
                </a:tc>
                <a:tc>
                  <a:txBody>
                    <a:bodyPr/>
                    <a:lstStyle/>
                    <a:p>
                      <a:pPr algn="ctr"/>
                      <a:r>
                        <a:rPr lang="nl-BE" sz="1600" dirty="0" smtClean="0"/>
                        <a:t>Vrienden</a:t>
                      </a:r>
                      <a:endParaRPr lang="nl-BE" sz="1600" dirty="0"/>
                    </a:p>
                  </a:txBody>
                  <a:tcPr anchor="ctr"/>
                </a:tc>
              </a:tr>
              <a:tr h="432000">
                <a:tc>
                  <a:txBody>
                    <a:bodyPr/>
                    <a:lstStyle/>
                    <a:p>
                      <a:r>
                        <a:rPr lang="nl-BE" sz="1600" dirty="0" smtClean="0">
                          <a:solidFill>
                            <a:srgbClr val="FFFFFF"/>
                          </a:solidFill>
                        </a:rPr>
                        <a:t>Max. TSO</a:t>
                      </a:r>
                    </a:p>
                  </a:txBody>
                  <a:tcPr anchor="ctr"/>
                </a:tc>
                <a:tc>
                  <a:txBody>
                    <a:bodyPr/>
                    <a:lstStyle/>
                    <a:p>
                      <a:pPr algn="ctr"/>
                      <a:r>
                        <a:rPr lang="nl-BE" sz="1600" dirty="0" smtClean="0"/>
                        <a:t>VTM Nieuws</a:t>
                      </a:r>
                      <a:endParaRPr lang="nl-BE" sz="1600" dirty="0"/>
                    </a:p>
                  </a:txBody>
                  <a:tcPr anchor="ctr"/>
                </a:tc>
                <a:tc>
                  <a:txBody>
                    <a:bodyPr/>
                    <a:lstStyle/>
                    <a:p>
                      <a:pPr algn="ctr"/>
                      <a:r>
                        <a:rPr lang="nl-BE" sz="1600" dirty="0" smtClean="0"/>
                        <a:t>Ouders</a:t>
                      </a:r>
                      <a:endParaRPr lang="nl-BE" sz="1600" dirty="0"/>
                    </a:p>
                  </a:txBody>
                  <a:tcPr anchor="ctr"/>
                </a:tc>
                <a:tc>
                  <a:txBody>
                    <a:bodyPr/>
                    <a:lstStyle/>
                    <a:p>
                      <a:pPr algn="ctr"/>
                      <a:r>
                        <a:rPr lang="nl-BE" sz="1600" dirty="0" smtClean="0"/>
                        <a:t>Partijsites</a:t>
                      </a:r>
                      <a:endParaRPr lang="nl-BE" sz="1600" dirty="0"/>
                    </a:p>
                  </a:txBody>
                  <a:tcPr anchor="ctr"/>
                </a:tc>
              </a:tr>
              <a:tr h="432000">
                <a:tc>
                  <a:txBody>
                    <a:bodyPr/>
                    <a:lstStyle/>
                    <a:p>
                      <a:r>
                        <a:rPr lang="nl-BE" sz="1600" dirty="0" smtClean="0">
                          <a:solidFill>
                            <a:srgbClr val="FFFFFF"/>
                          </a:solidFill>
                        </a:rPr>
                        <a:t>Max. BSO</a:t>
                      </a:r>
                      <a:endParaRPr lang="nl-BE" sz="1600" dirty="0">
                        <a:solidFill>
                          <a:srgbClr val="FFFFFF"/>
                        </a:solidFill>
                      </a:endParaRPr>
                    </a:p>
                  </a:txBody>
                  <a:tcPr anchor="ctr"/>
                </a:tc>
                <a:tc>
                  <a:txBody>
                    <a:bodyPr/>
                    <a:lstStyle/>
                    <a:p>
                      <a:pPr algn="ctr"/>
                      <a:r>
                        <a:rPr lang="nl-BE" sz="1600" dirty="0" smtClean="0"/>
                        <a:t>VTM Nieuws</a:t>
                      </a:r>
                      <a:endParaRPr lang="nl-BE" sz="1600" dirty="0"/>
                    </a:p>
                  </a:txBody>
                  <a:tcPr anchor="ctr"/>
                </a:tc>
                <a:tc>
                  <a:txBody>
                    <a:bodyPr/>
                    <a:lstStyle/>
                    <a:p>
                      <a:pPr algn="ctr"/>
                      <a:r>
                        <a:rPr lang="nl-BE" sz="1600" dirty="0" smtClean="0"/>
                        <a:t>Geen enkele</a:t>
                      </a:r>
                      <a:endParaRPr lang="nl-BE" sz="1600" dirty="0"/>
                    </a:p>
                  </a:txBody>
                  <a:tcPr anchor="ctr"/>
                </a:tc>
                <a:tc>
                  <a:txBody>
                    <a:bodyPr/>
                    <a:lstStyle/>
                    <a:p>
                      <a:pPr algn="ctr"/>
                      <a:r>
                        <a:rPr lang="nl-BE" sz="1600" dirty="0" smtClean="0"/>
                        <a:t>Ouders</a:t>
                      </a:r>
                      <a:endParaRPr lang="nl-BE" sz="1600" dirty="0"/>
                    </a:p>
                  </a:txBody>
                  <a:tcPr anchor="ctr"/>
                </a:tc>
              </a:tr>
            </a:tbl>
          </a:graphicData>
        </a:graphic>
      </p:graphicFrame>
      <p:sp>
        <p:nvSpPr>
          <p:cNvPr id="5" name="Tekstvak 4"/>
          <p:cNvSpPr txBox="1"/>
          <p:nvPr/>
        </p:nvSpPr>
        <p:spPr>
          <a:xfrm>
            <a:off x="1" y="6581001"/>
            <a:ext cx="12192000" cy="276999"/>
          </a:xfrm>
          <a:prstGeom prst="rect">
            <a:avLst/>
          </a:prstGeom>
          <a:noFill/>
        </p:spPr>
        <p:txBody>
          <a:bodyPr wrap="square" rtlCol="0">
            <a:spAutoFit/>
          </a:bodyPr>
          <a:lstStyle/>
          <a:p>
            <a:r>
              <a:rPr lang="nl-BE" sz="1200" dirty="0" smtClean="0">
                <a:solidFill>
                  <a:srgbClr val="D9D9D6">
                    <a:lumMod val="50000"/>
                  </a:srgbClr>
                </a:solidFill>
              </a:rPr>
              <a:t>Q: Wat zijn voor jou de drie belangrijkste bronnen waar jij je informatie haalt/zal halen om je stem tijdens de verkiezingen van 14 oktober voor te bereiden? Je kan tot 3 antwoorden aanduiden. </a:t>
            </a:r>
          </a:p>
        </p:txBody>
      </p:sp>
    </p:spTree>
    <p:extLst>
      <p:ext uri="{BB962C8B-B14F-4D97-AF65-F5344CB8AC3E}">
        <p14:creationId xmlns:p14="http://schemas.microsoft.com/office/powerpoint/2010/main" val="2319418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976238137"/>
              </p:ext>
            </p:extLst>
          </p:nvPr>
        </p:nvGraphicFramePr>
        <p:xfrm>
          <a:off x="570707" y="1843087"/>
          <a:ext cx="11050587" cy="445293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359999" y="360000"/>
            <a:ext cx="10488109" cy="1052596"/>
          </a:xfrm>
        </p:spPr>
        <p:txBody>
          <a:bodyPr/>
          <a:lstStyle/>
          <a:p>
            <a:r>
              <a:rPr lang="nl-BE" dirty="0" smtClean="0"/>
              <a:t>Beperkte vraag naar te mogen stemmen in stad waar men op kot zit</a:t>
            </a:r>
            <a:endParaRPr lang="nl-BE" dirty="0">
              <a:solidFill>
                <a:schemeClr val="bg1">
                  <a:lumMod val="50000"/>
                </a:schemeClr>
              </a:solidFill>
            </a:endParaRPr>
          </a:p>
        </p:txBody>
      </p:sp>
      <p:sp>
        <p:nvSpPr>
          <p:cNvPr id="9" name="Tekstvak 8"/>
          <p:cNvSpPr txBox="1"/>
          <p:nvPr/>
        </p:nvSpPr>
        <p:spPr>
          <a:xfrm>
            <a:off x="0" y="6396335"/>
            <a:ext cx="12270376" cy="461665"/>
          </a:xfrm>
          <a:prstGeom prst="rect">
            <a:avLst/>
          </a:prstGeom>
          <a:noFill/>
        </p:spPr>
        <p:txBody>
          <a:bodyPr wrap="square" rtlCol="0">
            <a:spAutoFit/>
          </a:bodyPr>
          <a:lstStyle/>
          <a:p>
            <a:r>
              <a:rPr lang="nl-BE" sz="1200" dirty="0" smtClean="0">
                <a:solidFill>
                  <a:srgbClr val="D9D9D6">
                    <a:lumMod val="50000"/>
                  </a:srgbClr>
                </a:solidFill>
              </a:rPr>
              <a:t>Q: Bij de verkiezingen op 14 oktober moet jij stemmen in en over de gemeente waar je officieel gedomicilieerd bent. Zou jij liever stemmen voor de stad/gemeente waar je op kot zit? Basis: wie op kot zit, N=185.</a:t>
            </a:r>
            <a:endParaRPr lang="nl-BE" sz="1200" dirty="0">
              <a:solidFill>
                <a:srgbClr val="D9D9D6">
                  <a:lumMod val="50000"/>
                </a:srgbClr>
              </a:solidFill>
            </a:endParaRPr>
          </a:p>
        </p:txBody>
      </p:sp>
    </p:spTree>
    <p:extLst>
      <p:ext uri="{BB962C8B-B14F-4D97-AF65-F5344CB8AC3E}">
        <p14:creationId xmlns:p14="http://schemas.microsoft.com/office/powerpoint/2010/main" val="3551928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4" name="Titel 3"/>
          <p:cNvSpPr>
            <a:spLocks noGrp="1"/>
          </p:cNvSpPr>
          <p:nvPr>
            <p:ph type="title"/>
          </p:nvPr>
        </p:nvSpPr>
        <p:spPr>
          <a:xfrm>
            <a:off x="74816" y="4811241"/>
            <a:ext cx="5586151" cy="1789065"/>
          </a:xfrm>
        </p:spPr>
        <p:txBody>
          <a:bodyPr/>
          <a:lstStyle/>
          <a:p>
            <a:pPr algn="ctr"/>
            <a:r>
              <a:rPr lang="nl-BE" sz="6600" dirty="0" smtClean="0">
                <a:solidFill>
                  <a:schemeClr val="accent5"/>
                </a:solidFill>
              </a:rPr>
              <a:t>OPVALLENDE RESULTATEN</a:t>
            </a:r>
            <a:endParaRPr lang="nl-BE" sz="6600" dirty="0">
              <a:solidFill>
                <a:schemeClr val="accent5"/>
              </a:solidFill>
            </a:endParaRPr>
          </a:p>
        </p:txBody>
      </p:sp>
      <p:sp>
        <p:nvSpPr>
          <p:cNvPr id="5" name="Tijdelijke aanduiding voor tekst 4"/>
          <p:cNvSpPr>
            <a:spLocks noGrp="1"/>
          </p:cNvSpPr>
          <p:nvPr>
            <p:ph type="body" sz="quarter" idx="11"/>
          </p:nvPr>
        </p:nvSpPr>
        <p:spPr/>
        <p:txBody>
          <a:bodyPr/>
          <a:lstStyle/>
          <a:p>
            <a:r>
              <a:rPr lang="nl-BE" dirty="0" smtClean="0"/>
              <a:t>6</a:t>
            </a:r>
            <a:endParaRPr lang="nl-BE" dirty="0"/>
          </a:p>
        </p:txBody>
      </p:sp>
    </p:spTree>
    <p:extLst>
      <p:ext uri="{BB962C8B-B14F-4D97-AF65-F5344CB8AC3E}">
        <p14:creationId xmlns:p14="http://schemas.microsoft.com/office/powerpoint/2010/main" val="161185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Opvallende resultaten</a:t>
            </a:r>
            <a:endParaRPr lang="nl-BE" dirty="0"/>
          </a:p>
        </p:txBody>
      </p:sp>
      <p:sp>
        <p:nvSpPr>
          <p:cNvPr id="3" name="Tijdelijke aanduiding voor inhoud 2"/>
          <p:cNvSpPr>
            <a:spLocks noGrp="1"/>
          </p:cNvSpPr>
          <p:nvPr>
            <p:ph idx="1"/>
          </p:nvPr>
        </p:nvSpPr>
        <p:spPr>
          <a:xfrm>
            <a:off x="359999" y="1260000"/>
            <a:ext cx="11473200" cy="4678204"/>
          </a:xfrm>
        </p:spPr>
        <p:txBody>
          <a:bodyPr/>
          <a:lstStyle/>
          <a:p>
            <a:pPr marL="216000" indent="-216000">
              <a:spcBef>
                <a:spcPts val="600"/>
              </a:spcBef>
              <a:spcAft>
                <a:spcPts val="600"/>
              </a:spcAft>
            </a:pPr>
            <a:r>
              <a:rPr lang="nl-BE" sz="2400" dirty="0" smtClean="0"/>
              <a:t>Ongeveer de helft van de ‘first </a:t>
            </a:r>
            <a:r>
              <a:rPr lang="nl-BE" sz="2400" dirty="0" err="1" smtClean="0"/>
              <a:t>voters</a:t>
            </a:r>
            <a:r>
              <a:rPr lang="nl-BE" sz="2400" dirty="0" smtClean="0"/>
              <a:t>’ is erg/redelijk geïnteresseerd in politiek, de andere helft is dat niet of nauwelijks.</a:t>
            </a:r>
          </a:p>
          <a:p>
            <a:pPr marL="216000" indent="-216000">
              <a:spcBef>
                <a:spcPts val="600"/>
              </a:spcBef>
              <a:spcAft>
                <a:spcPts val="600"/>
              </a:spcAft>
            </a:pPr>
            <a:r>
              <a:rPr lang="nl-BE" sz="2400" dirty="0" smtClean="0"/>
              <a:t>Nieuwe Vlamingen zijn meer geïnteresseerd in politiek en zijn het meest politiek actief of bereid om het te worden.</a:t>
            </a:r>
          </a:p>
          <a:p>
            <a:pPr marL="216000" indent="-216000">
              <a:spcBef>
                <a:spcPts val="600"/>
              </a:spcBef>
              <a:spcAft>
                <a:spcPts val="600"/>
              </a:spcAft>
            </a:pPr>
            <a:r>
              <a:rPr lang="nl-BE" sz="2400" dirty="0" smtClean="0"/>
              <a:t>Grote verschillen in ASO-jongeren en TSO/BSO-jongeren in politieke interesse, kennis, attitudes en gedrag.</a:t>
            </a:r>
          </a:p>
          <a:p>
            <a:pPr marL="216000" indent="-216000">
              <a:spcBef>
                <a:spcPts val="600"/>
              </a:spcBef>
              <a:spcAft>
                <a:spcPts val="600"/>
              </a:spcAft>
            </a:pPr>
            <a:r>
              <a:rPr lang="nl-BE" sz="2400" dirty="0" smtClean="0"/>
              <a:t>Helft van de ‘first </a:t>
            </a:r>
            <a:r>
              <a:rPr lang="nl-BE" sz="2400" dirty="0" err="1" smtClean="0"/>
              <a:t>voters</a:t>
            </a:r>
            <a:r>
              <a:rPr lang="nl-BE" sz="2400" dirty="0" smtClean="0"/>
              <a:t>’ laat het koud dat ze voor het eerst mogen gaan stemmen. De helft gelooft ook niet in de impact van zijn/haar stem.</a:t>
            </a:r>
          </a:p>
          <a:p>
            <a:pPr marL="216000" indent="-216000">
              <a:spcBef>
                <a:spcPts val="600"/>
              </a:spcBef>
              <a:spcAft>
                <a:spcPts val="600"/>
              </a:spcAft>
            </a:pPr>
            <a:r>
              <a:rPr lang="nl-BE" sz="2400" dirty="0" smtClean="0"/>
              <a:t>Een kwart van de ‘first </a:t>
            </a:r>
            <a:r>
              <a:rPr lang="nl-BE" sz="2400" dirty="0" err="1" smtClean="0"/>
              <a:t>voters</a:t>
            </a:r>
            <a:r>
              <a:rPr lang="nl-BE" sz="2400" dirty="0" smtClean="0"/>
              <a:t>’ gelooft niet dat democratie de beste staatvorm is voor België.</a:t>
            </a:r>
          </a:p>
        </p:txBody>
      </p:sp>
    </p:spTree>
    <p:extLst>
      <p:ext uri="{BB962C8B-B14F-4D97-AF65-F5344CB8AC3E}">
        <p14:creationId xmlns:p14="http://schemas.microsoft.com/office/powerpoint/2010/main" val="2620003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Steekproef: 868 jongeren</a:t>
            </a:r>
            <a:endParaRPr lang="nl-BE" dirty="0"/>
          </a:p>
        </p:txBody>
      </p:sp>
      <p:pic>
        <p:nvPicPr>
          <p:cNvPr id="1026" name="Picture 2" descr="Afbeeldingsresultaat voor vlaanderen provincie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276" t="1714" r="12194" b="3885"/>
          <a:stretch/>
        </p:blipFill>
        <p:spPr bwMode="auto">
          <a:xfrm>
            <a:off x="385752" y="1546165"/>
            <a:ext cx="11420497" cy="4923461"/>
          </a:xfrm>
          <a:prstGeom prst="rect">
            <a:avLst/>
          </a:prstGeom>
          <a:noFill/>
          <a:extLst>
            <a:ext uri="{909E8E84-426E-40DD-AFC4-6F175D3DCCD1}">
              <a14:hiddenFill xmlns:a14="http://schemas.microsoft.com/office/drawing/2010/main">
                <a:solidFill>
                  <a:srgbClr val="FFFFFF"/>
                </a:solidFill>
              </a14:hiddenFill>
            </a:ext>
          </a:extLst>
        </p:spPr>
      </p:pic>
      <p:sp>
        <p:nvSpPr>
          <p:cNvPr id="5" name="Teardrop 3"/>
          <p:cNvSpPr>
            <a:spLocks noChangeAspect="1"/>
          </p:cNvSpPr>
          <p:nvPr/>
        </p:nvSpPr>
        <p:spPr>
          <a:xfrm>
            <a:off x="1885613" y="3662585"/>
            <a:ext cx="994372" cy="994372"/>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dirty="0" smtClean="0">
                <a:solidFill>
                  <a:schemeClr val="tx2"/>
                </a:solidFill>
              </a:rPr>
              <a:t>17%</a:t>
            </a:r>
            <a:endParaRPr lang="nl-BE" dirty="0">
              <a:solidFill>
                <a:schemeClr val="tx2"/>
              </a:solidFill>
            </a:endParaRPr>
          </a:p>
        </p:txBody>
      </p:sp>
      <p:sp>
        <p:nvSpPr>
          <p:cNvPr id="6" name="Teardrop 3"/>
          <p:cNvSpPr>
            <a:spLocks noChangeAspect="1"/>
          </p:cNvSpPr>
          <p:nvPr/>
        </p:nvSpPr>
        <p:spPr>
          <a:xfrm>
            <a:off x="4182814" y="3662585"/>
            <a:ext cx="994372" cy="994372"/>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dirty="0" smtClean="0">
                <a:solidFill>
                  <a:schemeClr val="tx2"/>
                </a:solidFill>
              </a:rPr>
              <a:t>23%</a:t>
            </a:r>
            <a:endParaRPr lang="nl-BE" dirty="0">
              <a:solidFill>
                <a:schemeClr val="tx2"/>
              </a:solidFill>
            </a:endParaRPr>
          </a:p>
        </p:txBody>
      </p:sp>
      <p:sp>
        <p:nvSpPr>
          <p:cNvPr id="7" name="Teardrop 3"/>
          <p:cNvSpPr>
            <a:spLocks noChangeAspect="1"/>
          </p:cNvSpPr>
          <p:nvPr/>
        </p:nvSpPr>
        <p:spPr>
          <a:xfrm>
            <a:off x="7097694" y="2756498"/>
            <a:ext cx="994372" cy="994372"/>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dirty="0" smtClean="0">
                <a:solidFill>
                  <a:schemeClr val="tx2"/>
                </a:solidFill>
              </a:rPr>
              <a:t>30%</a:t>
            </a:r>
            <a:endParaRPr lang="nl-BE" dirty="0">
              <a:solidFill>
                <a:schemeClr val="tx2"/>
              </a:solidFill>
            </a:endParaRPr>
          </a:p>
        </p:txBody>
      </p:sp>
      <p:sp>
        <p:nvSpPr>
          <p:cNvPr id="8" name="Teardrop 3"/>
          <p:cNvSpPr>
            <a:spLocks noChangeAspect="1"/>
          </p:cNvSpPr>
          <p:nvPr/>
        </p:nvSpPr>
        <p:spPr>
          <a:xfrm>
            <a:off x="9300566" y="3662585"/>
            <a:ext cx="994372" cy="994372"/>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dirty="0" smtClean="0">
                <a:solidFill>
                  <a:schemeClr val="tx2"/>
                </a:solidFill>
              </a:rPr>
              <a:t>13%</a:t>
            </a:r>
            <a:endParaRPr lang="nl-BE" dirty="0">
              <a:solidFill>
                <a:schemeClr val="tx2"/>
              </a:solidFill>
            </a:endParaRPr>
          </a:p>
        </p:txBody>
      </p:sp>
      <p:sp>
        <p:nvSpPr>
          <p:cNvPr id="9" name="Teardrop 3"/>
          <p:cNvSpPr>
            <a:spLocks noChangeAspect="1"/>
          </p:cNvSpPr>
          <p:nvPr/>
        </p:nvSpPr>
        <p:spPr>
          <a:xfrm>
            <a:off x="5982829" y="4535422"/>
            <a:ext cx="994372" cy="994372"/>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dirty="0" smtClean="0">
                <a:solidFill>
                  <a:schemeClr val="tx2"/>
                </a:solidFill>
              </a:rPr>
              <a:t>17%</a:t>
            </a:r>
            <a:endParaRPr lang="nl-BE" dirty="0">
              <a:solidFill>
                <a:schemeClr val="tx2"/>
              </a:solidFill>
            </a:endParaRPr>
          </a:p>
        </p:txBody>
      </p:sp>
    </p:spTree>
    <p:extLst>
      <p:ext uri="{BB962C8B-B14F-4D97-AF65-F5344CB8AC3E}">
        <p14:creationId xmlns:p14="http://schemas.microsoft.com/office/powerpoint/2010/main" val="868616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Opvallende resultaten</a:t>
            </a:r>
            <a:endParaRPr lang="nl-BE" dirty="0"/>
          </a:p>
        </p:txBody>
      </p:sp>
      <p:sp>
        <p:nvSpPr>
          <p:cNvPr id="3" name="Tijdelijke aanduiding voor inhoud 2"/>
          <p:cNvSpPr>
            <a:spLocks noGrp="1"/>
          </p:cNvSpPr>
          <p:nvPr>
            <p:ph idx="1"/>
          </p:nvPr>
        </p:nvSpPr>
        <p:spPr>
          <a:xfrm>
            <a:off x="359999" y="1260000"/>
            <a:ext cx="11473200" cy="4271939"/>
          </a:xfrm>
        </p:spPr>
        <p:txBody>
          <a:bodyPr/>
          <a:lstStyle/>
          <a:p>
            <a:pPr marL="216000" indent="-216000">
              <a:spcBef>
                <a:spcPts val="600"/>
              </a:spcBef>
              <a:spcAft>
                <a:spcPts val="600"/>
              </a:spcAft>
            </a:pPr>
            <a:r>
              <a:rPr lang="nl-BE" sz="2400" dirty="0" smtClean="0"/>
              <a:t>Slechts 17% zou zeker gaan stemmen indien de opkomstplicht niet bestond.</a:t>
            </a:r>
          </a:p>
          <a:p>
            <a:pPr marL="216000" indent="-216000">
              <a:spcBef>
                <a:spcPts val="600"/>
              </a:spcBef>
              <a:spcAft>
                <a:spcPts val="600"/>
              </a:spcAft>
            </a:pPr>
            <a:r>
              <a:rPr lang="nl-BE" sz="2400" dirty="0" smtClean="0"/>
              <a:t>Slechts de helft van de ‘first </a:t>
            </a:r>
            <a:r>
              <a:rPr lang="nl-BE" sz="2400" dirty="0" err="1" smtClean="0"/>
              <a:t>voters</a:t>
            </a:r>
            <a:r>
              <a:rPr lang="nl-BE" sz="2400" dirty="0" smtClean="0"/>
              <a:t>’ weet dat we in oktober gemeenteraadsleden verkiezen, slechts 12% weet exact wat we in oktober wel en niet verkiezen.</a:t>
            </a:r>
          </a:p>
          <a:p>
            <a:pPr marL="216000" indent="-216000">
              <a:spcBef>
                <a:spcPts val="600"/>
              </a:spcBef>
              <a:spcAft>
                <a:spcPts val="600"/>
              </a:spcAft>
            </a:pPr>
            <a:r>
              <a:rPr lang="nl-BE" sz="2400" dirty="0" smtClean="0"/>
              <a:t>Twee derde van de ‘first </a:t>
            </a:r>
            <a:r>
              <a:rPr lang="nl-BE" sz="2400" dirty="0" err="1" smtClean="0"/>
              <a:t>voters</a:t>
            </a:r>
            <a:r>
              <a:rPr lang="nl-BE" sz="2400" dirty="0" smtClean="0"/>
              <a:t>’ vindt dat politici enkel aandacht hebben voor wat mensen denken als er verkiezingen op komst zijn. </a:t>
            </a:r>
          </a:p>
          <a:p>
            <a:pPr marL="216000" indent="-216000">
              <a:spcBef>
                <a:spcPts val="600"/>
              </a:spcBef>
              <a:spcAft>
                <a:spcPts val="600"/>
              </a:spcAft>
            </a:pPr>
            <a:r>
              <a:rPr lang="nl-BE" sz="2400" dirty="0" smtClean="0"/>
              <a:t>Meer dan de helft weet niet wie zijn/haar burgemeester is, bijna niemand weet (exact) welke partijen de gemeente besturen. </a:t>
            </a:r>
          </a:p>
          <a:p>
            <a:pPr marL="216000" indent="-216000">
              <a:spcBef>
                <a:spcPts val="600"/>
              </a:spcBef>
              <a:spcAft>
                <a:spcPts val="600"/>
              </a:spcAft>
            </a:pPr>
            <a:r>
              <a:rPr lang="nl-BE" sz="2400" dirty="0" smtClean="0"/>
              <a:t>Twee op de drie ‘first </a:t>
            </a:r>
            <a:r>
              <a:rPr lang="nl-BE" sz="2400" dirty="0" err="1" smtClean="0"/>
              <a:t>voters</a:t>
            </a:r>
            <a:r>
              <a:rPr lang="nl-BE" sz="2400" dirty="0" smtClean="0"/>
              <a:t>’ weet nog niet op wie hij gaat stemmen. Een derde weet bovendien niet welke partij nu het best aansluit bij hun eigen overtuigingen. </a:t>
            </a:r>
            <a:endParaRPr lang="nl-BE" sz="2400" dirty="0"/>
          </a:p>
        </p:txBody>
      </p:sp>
    </p:spTree>
    <p:extLst>
      <p:ext uri="{BB962C8B-B14F-4D97-AF65-F5344CB8AC3E}">
        <p14:creationId xmlns:p14="http://schemas.microsoft.com/office/powerpoint/2010/main" val="2205181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Opvallende resultaten</a:t>
            </a:r>
            <a:endParaRPr lang="nl-BE" dirty="0"/>
          </a:p>
        </p:txBody>
      </p:sp>
      <p:sp>
        <p:nvSpPr>
          <p:cNvPr id="3" name="Tijdelijke aanduiding voor inhoud 2"/>
          <p:cNvSpPr>
            <a:spLocks noGrp="1"/>
          </p:cNvSpPr>
          <p:nvPr>
            <p:ph idx="1"/>
          </p:nvPr>
        </p:nvSpPr>
        <p:spPr>
          <a:xfrm>
            <a:off x="359999" y="1260000"/>
            <a:ext cx="11473200" cy="3305520"/>
          </a:xfrm>
        </p:spPr>
        <p:txBody>
          <a:bodyPr/>
          <a:lstStyle/>
          <a:p>
            <a:pPr marL="216000" indent="-216000">
              <a:spcBef>
                <a:spcPts val="600"/>
              </a:spcBef>
              <a:spcAft>
                <a:spcPts val="600"/>
              </a:spcAft>
            </a:pPr>
            <a:r>
              <a:rPr lang="nl-BE" sz="2400" dirty="0" smtClean="0"/>
              <a:t>Milieu, veiligheid, armoede en migratie zijn de belangrijkste thema’s waar ‘first </a:t>
            </a:r>
            <a:r>
              <a:rPr lang="nl-BE" sz="2400" dirty="0" err="1" smtClean="0"/>
              <a:t>voters</a:t>
            </a:r>
            <a:r>
              <a:rPr lang="nl-BE" sz="2400" dirty="0" smtClean="0"/>
              <a:t>’ mee bezig zijn.</a:t>
            </a:r>
          </a:p>
          <a:p>
            <a:pPr marL="216000" indent="-216000">
              <a:spcBef>
                <a:spcPts val="600"/>
              </a:spcBef>
              <a:spcAft>
                <a:spcPts val="600"/>
              </a:spcAft>
            </a:pPr>
            <a:r>
              <a:rPr lang="nl-BE" sz="2400" dirty="0" smtClean="0"/>
              <a:t>Een goed burgemeester moet vooral doen wat hij/zij heeft beloofd en tussen de mensen staan.</a:t>
            </a:r>
          </a:p>
          <a:p>
            <a:pPr marL="216000" indent="-216000">
              <a:spcBef>
                <a:spcPts val="600"/>
              </a:spcBef>
              <a:spcAft>
                <a:spcPts val="600"/>
              </a:spcAft>
            </a:pPr>
            <a:r>
              <a:rPr lang="nl-BE" sz="2400" dirty="0" smtClean="0"/>
              <a:t>Belangrijkste informatiebronnen zijn de ouders, sociale media, websites van de partijen zelf en de televisienieuwsuitzendingen op Eén en VTM.</a:t>
            </a:r>
          </a:p>
          <a:p>
            <a:pPr marL="216000" indent="-216000">
              <a:spcBef>
                <a:spcPts val="600"/>
              </a:spcBef>
              <a:spcAft>
                <a:spcPts val="600"/>
              </a:spcAft>
            </a:pPr>
            <a:endParaRPr lang="nl-BE" sz="2400" dirty="0"/>
          </a:p>
        </p:txBody>
      </p:sp>
    </p:spTree>
    <p:extLst>
      <p:ext uri="{BB962C8B-B14F-4D97-AF65-F5344CB8AC3E}">
        <p14:creationId xmlns:p14="http://schemas.microsoft.com/office/powerpoint/2010/main" val="2144886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981" b="4981"/>
          <a:stretch>
            <a:fillRect/>
          </a:stretch>
        </p:blipFill>
        <p:spPr/>
      </p:pic>
      <p:sp>
        <p:nvSpPr>
          <p:cNvPr id="9" name="Tekstvak 8"/>
          <p:cNvSpPr txBox="1"/>
          <p:nvPr/>
        </p:nvSpPr>
        <p:spPr>
          <a:xfrm>
            <a:off x="5220789" y="4415245"/>
            <a:ext cx="2142308" cy="307777"/>
          </a:xfrm>
          <a:prstGeom prst="rect">
            <a:avLst/>
          </a:prstGeom>
          <a:noFill/>
        </p:spPr>
        <p:txBody>
          <a:bodyPr wrap="square" rtlCol="0">
            <a:spAutoFit/>
          </a:bodyPr>
          <a:lstStyle/>
          <a:p>
            <a:r>
              <a:rPr lang="nl-BE" sz="1400" b="1" dirty="0"/>
              <a:t>t</a:t>
            </a:r>
            <a:r>
              <a:rPr lang="nl-BE" sz="1400" b="1" dirty="0" smtClean="0"/>
              <a:t>omas.coppens@vrt.be</a:t>
            </a:r>
            <a:endParaRPr lang="nl-BE" sz="1400" b="1" dirty="0"/>
          </a:p>
        </p:txBody>
      </p:sp>
    </p:spTree>
    <p:extLst>
      <p:ext uri="{BB962C8B-B14F-4D97-AF65-F5344CB8AC3E}">
        <p14:creationId xmlns:p14="http://schemas.microsoft.com/office/powerpoint/2010/main" val="338600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Steekproef: 868 jongeren</a:t>
            </a:r>
            <a:endParaRPr lang="nl-BE"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2329593036"/>
              </p:ext>
            </p:extLst>
          </p:nvPr>
        </p:nvGraphicFramePr>
        <p:xfrm>
          <a:off x="360363" y="1260475"/>
          <a:ext cx="6248255" cy="5140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ijdelijke aanduiding voor inhoud 7"/>
          <p:cNvGraphicFramePr>
            <a:graphicFrameLocks/>
          </p:cNvGraphicFramePr>
          <p:nvPr>
            <p:extLst>
              <p:ext uri="{D42A27DB-BD31-4B8C-83A1-F6EECF244321}">
                <p14:modId xmlns:p14="http://schemas.microsoft.com/office/powerpoint/2010/main" val="4083092000"/>
              </p:ext>
            </p:extLst>
          </p:nvPr>
        </p:nvGraphicFramePr>
        <p:xfrm>
          <a:off x="6082290" y="1260475"/>
          <a:ext cx="6248255" cy="51403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vak 8"/>
          <p:cNvSpPr txBox="1"/>
          <p:nvPr/>
        </p:nvSpPr>
        <p:spPr>
          <a:xfrm>
            <a:off x="8355348" y="3429242"/>
            <a:ext cx="1702138" cy="1015663"/>
          </a:xfrm>
          <a:prstGeom prst="rect">
            <a:avLst/>
          </a:prstGeom>
          <a:noFill/>
        </p:spPr>
        <p:txBody>
          <a:bodyPr wrap="square" rtlCol="0">
            <a:spAutoFit/>
          </a:bodyPr>
          <a:lstStyle/>
          <a:p>
            <a:pPr algn="ctr"/>
            <a:r>
              <a:rPr lang="nl-BE" sz="1200" dirty="0" smtClean="0">
                <a:solidFill>
                  <a:schemeClr val="bg1">
                    <a:lumMod val="50000"/>
                  </a:schemeClr>
                </a:solidFill>
              </a:rPr>
              <a:t>Nieuwe Vlaming = zelf of minstens één ouder die bij de geboorte niet de Belgische nationaliteit had</a:t>
            </a:r>
            <a:endParaRPr lang="nl-BE" sz="1200" dirty="0">
              <a:solidFill>
                <a:schemeClr val="bg1">
                  <a:lumMod val="50000"/>
                </a:schemeClr>
              </a:solidFill>
            </a:endParaRPr>
          </a:p>
        </p:txBody>
      </p:sp>
    </p:spTree>
    <p:extLst>
      <p:ext uri="{BB962C8B-B14F-4D97-AF65-F5344CB8AC3E}">
        <p14:creationId xmlns:p14="http://schemas.microsoft.com/office/powerpoint/2010/main" val="31178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Steekproef: 868 jongeren</a:t>
            </a:r>
            <a:endParaRPr lang="nl-BE"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4169167393"/>
              </p:ext>
            </p:extLst>
          </p:nvPr>
        </p:nvGraphicFramePr>
        <p:xfrm>
          <a:off x="360363" y="1260475"/>
          <a:ext cx="6248255" cy="5140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ijdelijke aanduiding voor inhoud 7"/>
          <p:cNvGraphicFramePr>
            <a:graphicFrameLocks/>
          </p:cNvGraphicFramePr>
          <p:nvPr>
            <p:extLst>
              <p:ext uri="{D42A27DB-BD31-4B8C-83A1-F6EECF244321}">
                <p14:modId xmlns:p14="http://schemas.microsoft.com/office/powerpoint/2010/main" val="1679029044"/>
              </p:ext>
            </p:extLst>
          </p:nvPr>
        </p:nvGraphicFramePr>
        <p:xfrm>
          <a:off x="6082290" y="1260475"/>
          <a:ext cx="6248255" cy="514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4407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433" r="14433"/>
          <a:stretch>
            <a:fillRect/>
          </a:stretch>
        </p:blipFill>
        <p:spPr/>
      </p:pic>
      <p:sp>
        <p:nvSpPr>
          <p:cNvPr id="4" name="Titel 3"/>
          <p:cNvSpPr>
            <a:spLocks noGrp="1"/>
          </p:cNvSpPr>
          <p:nvPr>
            <p:ph type="title"/>
          </p:nvPr>
        </p:nvSpPr>
        <p:spPr>
          <a:xfrm>
            <a:off x="838200" y="339778"/>
            <a:ext cx="10515600" cy="812530"/>
          </a:xfrm>
        </p:spPr>
        <p:txBody>
          <a:bodyPr/>
          <a:lstStyle/>
          <a:p>
            <a:pPr algn="ctr"/>
            <a:r>
              <a:rPr lang="nl-BE" sz="6600" dirty="0" smtClean="0">
                <a:solidFill>
                  <a:schemeClr val="accent5"/>
                </a:solidFill>
              </a:rPr>
              <a:t>INTERESSE</a:t>
            </a:r>
            <a:endParaRPr lang="nl-BE" sz="6600" dirty="0">
              <a:solidFill>
                <a:schemeClr val="accent5"/>
              </a:solidFill>
            </a:endParaRPr>
          </a:p>
        </p:txBody>
      </p:sp>
      <p:sp>
        <p:nvSpPr>
          <p:cNvPr id="5" name="Tijdelijke aanduiding voor tekst 4"/>
          <p:cNvSpPr>
            <a:spLocks noGrp="1"/>
          </p:cNvSpPr>
          <p:nvPr>
            <p:ph type="body" sz="quarter" idx="11"/>
          </p:nvPr>
        </p:nvSpPr>
        <p:spPr/>
        <p:txBody>
          <a:bodyPr/>
          <a:lstStyle/>
          <a:p>
            <a:r>
              <a:rPr lang="nl-BE" dirty="0"/>
              <a:t>2</a:t>
            </a:r>
          </a:p>
        </p:txBody>
      </p:sp>
    </p:spTree>
    <p:extLst>
      <p:ext uri="{BB962C8B-B14F-4D97-AF65-F5344CB8AC3E}">
        <p14:creationId xmlns:p14="http://schemas.microsoft.com/office/powerpoint/2010/main" val="1046655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524700026"/>
              </p:ext>
            </p:extLst>
          </p:nvPr>
        </p:nvGraphicFramePr>
        <p:xfrm>
          <a:off x="570707" y="1843087"/>
          <a:ext cx="11050587" cy="445293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359999" y="360000"/>
            <a:ext cx="10488109" cy="1052596"/>
          </a:xfrm>
        </p:spPr>
        <p:txBody>
          <a:bodyPr/>
          <a:lstStyle/>
          <a:p>
            <a:r>
              <a:rPr lang="nl-BE" dirty="0" smtClean="0"/>
              <a:t>Jongeren zijn verdeeld: 46% wel, 54% nauwelijks of geen interesse in politiek</a:t>
            </a:r>
            <a:endParaRPr lang="nl-BE" dirty="0">
              <a:solidFill>
                <a:schemeClr val="bg1">
                  <a:lumMod val="50000"/>
                </a:schemeClr>
              </a:solidFill>
            </a:endParaRPr>
          </a:p>
        </p:txBody>
      </p:sp>
      <p:sp>
        <p:nvSpPr>
          <p:cNvPr id="9" name="Tekstvak 8"/>
          <p:cNvSpPr txBox="1"/>
          <p:nvPr/>
        </p:nvSpPr>
        <p:spPr>
          <a:xfrm>
            <a:off x="1" y="6581001"/>
            <a:ext cx="12270376" cy="276999"/>
          </a:xfrm>
          <a:prstGeom prst="rect">
            <a:avLst/>
          </a:prstGeom>
          <a:noFill/>
        </p:spPr>
        <p:txBody>
          <a:bodyPr wrap="square" rtlCol="0">
            <a:spAutoFit/>
          </a:bodyPr>
          <a:lstStyle/>
          <a:p>
            <a:r>
              <a:rPr lang="nl-BE" sz="1200" dirty="0" smtClean="0">
                <a:solidFill>
                  <a:srgbClr val="D9D9D6">
                    <a:lumMod val="50000"/>
                  </a:srgbClr>
                </a:solidFill>
              </a:rPr>
              <a:t>Q: Ben je geïnteresseerd in politiek? Basis: iedereen, N=868.</a:t>
            </a:r>
            <a:endParaRPr lang="nl-BE" sz="1200" dirty="0">
              <a:solidFill>
                <a:srgbClr val="D9D9D6">
                  <a:lumMod val="50000"/>
                </a:srgbClr>
              </a:solidFill>
            </a:endParaRPr>
          </a:p>
        </p:txBody>
      </p:sp>
    </p:spTree>
    <p:extLst>
      <p:ext uri="{BB962C8B-B14F-4D97-AF65-F5344CB8AC3E}">
        <p14:creationId xmlns:p14="http://schemas.microsoft.com/office/powerpoint/2010/main" val="608558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1">
  <a:themeElements>
    <a:clrScheme name="vrt">
      <a:dk1>
        <a:srgbClr val="373636"/>
      </a:dk1>
      <a:lt1>
        <a:srgbClr val="D9D9D6"/>
      </a:lt1>
      <a:dk2>
        <a:srgbClr val="16284A"/>
      </a:dk2>
      <a:lt2>
        <a:srgbClr val="5DFC71"/>
      </a:lt2>
      <a:accent1>
        <a:srgbClr val="D3EC98"/>
      </a:accent1>
      <a:accent2>
        <a:srgbClr val="0A7B40"/>
      </a:accent2>
      <a:accent3>
        <a:srgbClr val="36BCA5"/>
      </a:accent3>
      <a:accent4>
        <a:srgbClr val="0091AA"/>
      </a:accent4>
      <a:accent5>
        <a:srgbClr val="383D4A"/>
      </a:accent5>
      <a:accent6>
        <a:srgbClr val="2396CD"/>
      </a:accent6>
      <a:hlink>
        <a:srgbClr val="2396CD"/>
      </a:hlink>
      <a:folHlink>
        <a:srgbClr val="03157A"/>
      </a:folHlink>
    </a:clrScheme>
    <a:fontScheme name="vrt-lettertype">
      <a:majorFont>
        <a:latin typeface="FormaDJRDisplay"/>
        <a:ea typeface=""/>
        <a:cs typeface=""/>
      </a:majorFont>
      <a:minorFont>
        <a:latin typeface="FormaDJR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0B315195-2034-4311-A817-EF27BF712357}" vid="{7D5AC783-D7C4-4522-A5A1-82BF4994FBCC}"/>
    </a:ext>
  </a:extLst>
</a:theme>
</file>

<file path=ppt/theme/theme2.xml><?xml version="1.0" encoding="utf-8"?>
<a:theme xmlns:a="http://schemas.openxmlformats.org/drawingml/2006/main" name="AGENDA">
  <a:themeElements>
    <a:clrScheme name="vrt">
      <a:dk1>
        <a:srgbClr val="373636"/>
      </a:dk1>
      <a:lt1>
        <a:srgbClr val="D9D9D6"/>
      </a:lt1>
      <a:dk2>
        <a:srgbClr val="16284A"/>
      </a:dk2>
      <a:lt2>
        <a:srgbClr val="5DFC71"/>
      </a:lt2>
      <a:accent1>
        <a:srgbClr val="D3EC98"/>
      </a:accent1>
      <a:accent2>
        <a:srgbClr val="0A7B40"/>
      </a:accent2>
      <a:accent3>
        <a:srgbClr val="36BCA5"/>
      </a:accent3>
      <a:accent4>
        <a:srgbClr val="0091AA"/>
      </a:accent4>
      <a:accent5>
        <a:srgbClr val="383D4A"/>
      </a:accent5>
      <a:accent6>
        <a:srgbClr val="2396CD"/>
      </a:accent6>
      <a:hlink>
        <a:srgbClr val="2396CD"/>
      </a:hlink>
      <a:folHlink>
        <a:srgbClr val="03157A"/>
      </a:folHlink>
    </a:clrScheme>
    <a:fontScheme name="vrt-lettertype">
      <a:majorFont>
        <a:latin typeface="FormaDJRDisplay"/>
        <a:ea typeface=""/>
        <a:cs typeface=""/>
      </a:majorFont>
      <a:minorFont>
        <a:latin typeface="FormaDJR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roeporganisatie-template-FORMA-20170914.potx" id="{D341A505-643E-4514-8937-ABE8FF2F11E9}" vid="{D9CC9720-5BE5-44B8-83E5-41966357C572}"/>
    </a:ext>
  </a:extLst>
</a:theme>
</file>

<file path=ppt/theme/theme3.xml><?xml version="1.0" encoding="utf-8"?>
<a:theme xmlns:a="http://schemas.openxmlformats.org/drawingml/2006/main" name="HOOFDSTUK">
  <a:themeElements>
    <a:clrScheme name="vrt">
      <a:dk1>
        <a:srgbClr val="373636"/>
      </a:dk1>
      <a:lt1>
        <a:srgbClr val="D9D9D6"/>
      </a:lt1>
      <a:dk2>
        <a:srgbClr val="16284A"/>
      </a:dk2>
      <a:lt2>
        <a:srgbClr val="5DFC71"/>
      </a:lt2>
      <a:accent1>
        <a:srgbClr val="D3EC98"/>
      </a:accent1>
      <a:accent2>
        <a:srgbClr val="0A7B40"/>
      </a:accent2>
      <a:accent3>
        <a:srgbClr val="36BCA5"/>
      </a:accent3>
      <a:accent4>
        <a:srgbClr val="0091AA"/>
      </a:accent4>
      <a:accent5>
        <a:srgbClr val="383D4A"/>
      </a:accent5>
      <a:accent6>
        <a:srgbClr val="2396CD"/>
      </a:accent6>
      <a:hlink>
        <a:srgbClr val="2396CD"/>
      </a:hlink>
      <a:folHlink>
        <a:srgbClr val="03157A"/>
      </a:folHlink>
    </a:clrScheme>
    <a:fontScheme name="vrt-lettertype">
      <a:majorFont>
        <a:latin typeface="FormaDJRDisplay"/>
        <a:ea typeface=""/>
        <a:cs typeface=""/>
      </a:majorFont>
      <a:minorFont>
        <a:latin typeface="FormaDJR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mroeporganisatie-template-FORMA-20170914.potx" id="{D341A505-643E-4514-8937-ABE8FF2F11E9}" vid="{FF01301E-9BD6-45B2-9E8B-3514BF98C703}"/>
    </a:ext>
  </a:extLst>
</a:theme>
</file>

<file path=ppt/theme/theme4.xml><?xml version="1.0" encoding="utf-8"?>
<a:theme xmlns:a="http://schemas.openxmlformats.org/drawingml/2006/main" name="INHOUDELIJK">
  <a:themeElements>
    <a:clrScheme name="vrt">
      <a:dk1>
        <a:srgbClr val="373636"/>
      </a:dk1>
      <a:lt1>
        <a:srgbClr val="D9D9D6"/>
      </a:lt1>
      <a:dk2>
        <a:srgbClr val="16284A"/>
      </a:dk2>
      <a:lt2>
        <a:srgbClr val="5DFC71"/>
      </a:lt2>
      <a:accent1>
        <a:srgbClr val="D3EC98"/>
      </a:accent1>
      <a:accent2>
        <a:srgbClr val="0A7B40"/>
      </a:accent2>
      <a:accent3>
        <a:srgbClr val="36BCA5"/>
      </a:accent3>
      <a:accent4>
        <a:srgbClr val="0091AA"/>
      </a:accent4>
      <a:accent5>
        <a:srgbClr val="383D4A"/>
      </a:accent5>
      <a:accent6>
        <a:srgbClr val="2396CD"/>
      </a:accent6>
      <a:hlink>
        <a:srgbClr val="2396CD"/>
      </a:hlink>
      <a:folHlink>
        <a:srgbClr val="03157A"/>
      </a:folHlink>
    </a:clrScheme>
    <a:fontScheme name="vrt-lettertype">
      <a:majorFont>
        <a:latin typeface="FormaDJRDisplay"/>
        <a:ea typeface=""/>
        <a:cs typeface=""/>
      </a:majorFont>
      <a:minorFont>
        <a:latin typeface="FormaDJR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roeporganisatie-template-FORMA-20170914.potx" id="{D341A505-643E-4514-8937-ABE8FF2F11E9}" vid="{C181B0EC-E6D3-4ABE-BB53-38D0F7639FC8}"/>
    </a:ext>
  </a:extLst>
</a:theme>
</file>

<file path=ppt/theme/theme5.xml><?xml version="1.0" encoding="utf-8"?>
<a:theme xmlns:a="http://schemas.openxmlformats.org/drawingml/2006/main" name="TOOLBOX">
  <a:themeElements>
    <a:clrScheme name="vrt">
      <a:dk1>
        <a:srgbClr val="373636"/>
      </a:dk1>
      <a:lt1>
        <a:srgbClr val="D9D9D6"/>
      </a:lt1>
      <a:dk2>
        <a:srgbClr val="16284A"/>
      </a:dk2>
      <a:lt2>
        <a:srgbClr val="5DFC71"/>
      </a:lt2>
      <a:accent1>
        <a:srgbClr val="D3EC98"/>
      </a:accent1>
      <a:accent2>
        <a:srgbClr val="0A7B40"/>
      </a:accent2>
      <a:accent3>
        <a:srgbClr val="36BCA5"/>
      </a:accent3>
      <a:accent4>
        <a:srgbClr val="0091AA"/>
      </a:accent4>
      <a:accent5>
        <a:srgbClr val="383D4A"/>
      </a:accent5>
      <a:accent6>
        <a:srgbClr val="2396CD"/>
      </a:accent6>
      <a:hlink>
        <a:srgbClr val="2396CD"/>
      </a:hlink>
      <a:folHlink>
        <a:srgbClr val="03157A"/>
      </a:folHlink>
    </a:clrScheme>
    <a:fontScheme name="vrt-lettertype">
      <a:majorFont>
        <a:latin typeface="FormaDJRDisplay"/>
        <a:ea typeface=""/>
        <a:cs typeface=""/>
      </a:majorFont>
      <a:minorFont>
        <a:latin typeface="FormaDJR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roeporganisatie-template-FORMA-20170914.potx" id="{D341A505-643E-4514-8937-ABE8FF2F11E9}" vid="{8BBD254C-0129-4C18-BEFA-188EB9033F8E}"/>
    </a:ext>
  </a:extLst>
</a:theme>
</file>

<file path=ppt/theme/theme6.xml><?xml version="1.0" encoding="utf-8"?>
<a:theme xmlns:a="http://schemas.openxmlformats.org/drawingml/2006/main" name="1_AGENDA">
  <a:themeElements>
    <a:clrScheme name="vrt">
      <a:dk1>
        <a:srgbClr val="373636"/>
      </a:dk1>
      <a:lt1>
        <a:srgbClr val="D9D9D6"/>
      </a:lt1>
      <a:dk2>
        <a:srgbClr val="16284A"/>
      </a:dk2>
      <a:lt2>
        <a:srgbClr val="5DFC71"/>
      </a:lt2>
      <a:accent1>
        <a:srgbClr val="D3EC98"/>
      </a:accent1>
      <a:accent2>
        <a:srgbClr val="0A7B40"/>
      </a:accent2>
      <a:accent3>
        <a:srgbClr val="36BCA5"/>
      </a:accent3>
      <a:accent4>
        <a:srgbClr val="0091AA"/>
      </a:accent4>
      <a:accent5>
        <a:srgbClr val="383D4A"/>
      </a:accent5>
      <a:accent6>
        <a:srgbClr val="2396CD"/>
      </a:accent6>
      <a:hlink>
        <a:srgbClr val="2396CD"/>
      </a:hlink>
      <a:folHlink>
        <a:srgbClr val="03157A"/>
      </a:folHlink>
    </a:clrScheme>
    <a:fontScheme name="vrt-lettertype">
      <a:majorFont>
        <a:latin typeface="FormaDJRDisplay"/>
        <a:ea typeface=""/>
        <a:cs typeface=""/>
      </a:majorFont>
      <a:minorFont>
        <a:latin typeface="FormaDJR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roeporganisatie-template-FORMA-20170914.potx" id="{D341A505-643E-4514-8937-ABE8FF2F11E9}" vid="{D9CC9720-5BE5-44B8-83E5-41966357C572}"/>
    </a:ext>
  </a:extLst>
</a:theme>
</file>

<file path=docProps/app.xml><?xml version="1.0" encoding="utf-8"?>
<Properties xmlns="http://schemas.openxmlformats.org/officeDocument/2006/extended-properties" xmlns:vt="http://schemas.openxmlformats.org/officeDocument/2006/docPropsVTypes">
  <Template>Thema1</Template>
  <TotalTime>8312</TotalTime>
  <Words>3023</Words>
  <Application>Microsoft Office PowerPoint</Application>
  <PresentationFormat>Breedbeeld</PresentationFormat>
  <Paragraphs>388</Paragraphs>
  <Slides>52</Slides>
  <Notes>0</Notes>
  <HiddenSlides>0</HiddenSlides>
  <MMClips>0</MMClips>
  <ScaleCrop>false</ScaleCrop>
  <HeadingPairs>
    <vt:vector size="6" baseType="variant">
      <vt:variant>
        <vt:lpstr>Gebruikte lettertypen</vt:lpstr>
      </vt:variant>
      <vt:variant>
        <vt:i4>3</vt:i4>
      </vt:variant>
      <vt:variant>
        <vt:lpstr>Thema</vt:lpstr>
      </vt:variant>
      <vt:variant>
        <vt:i4>6</vt:i4>
      </vt:variant>
      <vt:variant>
        <vt:lpstr>Diatitels</vt:lpstr>
      </vt:variant>
      <vt:variant>
        <vt:i4>52</vt:i4>
      </vt:variant>
    </vt:vector>
  </HeadingPairs>
  <TitlesOfParts>
    <vt:vector size="61" baseType="lpstr">
      <vt:lpstr>Arial</vt:lpstr>
      <vt:lpstr>FormaDJRDisplay</vt:lpstr>
      <vt:lpstr>FormaDJRText</vt:lpstr>
      <vt:lpstr>Thema1</vt:lpstr>
      <vt:lpstr>AGENDA</vt:lpstr>
      <vt:lpstr>HOOFDSTUK</vt:lpstr>
      <vt:lpstr>INHOUDELIJK</vt:lpstr>
      <vt:lpstr>TOOLBOX</vt:lpstr>
      <vt:lpstr>1_AGENDA</vt:lpstr>
      <vt:lpstr>First voters Jongeren en de gemeenteraads-verkiezingen van 2018</vt:lpstr>
      <vt:lpstr>Inhoud</vt:lpstr>
      <vt:lpstr>STEEKPROEF</vt:lpstr>
      <vt:lpstr>Steekproef: 868 jongeren</vt:lpstr>
      <vt:lpstr>Steekproef: 868 jongeren</vt:lpstr>
      <vt:lpstr>Steekproef: 868 jongeren</vt:lpstr>
      <vt:lpstr>Steekproef: 868 jongeren</vt:lpstr>
      <vt:lpstr>INTERESSE</vt:lpstr>
      <vt:lpstr>Jongeren zijn verdeeld: 46% wel, 54% nauwelijks of geen interesse in politiek</vt:lpstr>
      <vt:lpstr>Overzicht interesse per doelgroep</vt:lpstr>
      <vt:lpstr>Wel betrokken bij sportclubs of jeugdbeweging Nauwelijks bij andere maatschappelijke organisaties</vt:lpstr>
      <vt:lpstr>Helft van de jongeren laat het koud dat ze voor het eerst mogen gaan stemmen</vt:lpstr>
      <vt:lpstr>Meeste jongeren vinden verkiezingen saai, zelfs 30% van wie geïnteresseerd is in politiek</vt:lpstr>
      <vt:lpstr>Helft gelooft niet in de impact van zijn stem</vt:lpstr>
      <vt:lpstr>Kwart van de jongeren gelooft niet dat democratie beste systeem is</vt:lpstr>
      <vt:lpstr>KENNIS</vt:lpstr>
      <vt:lpstr>Slechts helft weet dat gemeenteraad wordt verkozen Heel weinig jongeren geven een exact antwoord</vt:lpstr>
      <vt:lpstr>Slechts de helft weet wie burgemeester is Weinig verschillen, alleen lage bekendheid bij nieuwe Vlamingen</vt:lpstr>
      <vt:lpstr>Ook kennis over partij burgemeester is beperkt Soms kennen jongeren wel de partij, maar niet de burgemeester</vt:lpstr>
      <vt:lpstr>Jongeren weten niet welke partijen besturen Kunnen vaak geen enkele partij noemen of hoogstens één</vt:lpstr>
      <vt:lpstr>Case: Antwerpen, 84 jongeren</vt:lpstr>
      <vt:lpstr>ATTITUDES &amp; GEDRAG</vt:lpstr>
      <vt:lpstr>Weinig (politiek) engagement 13% beweert nooit informatie te zoeken over politiek</vt:lpstr>
      <vt:lpstr>Wie zou ooit kandidaat willen zijn?</vt:lpstr>
      <vt:lpstr>Groot deel jongeren wantrouwt politiek Maar denken dat ze zelf wel een goed beeld hebben van de problemen</vt:lpstr>
      <vt:lpstr>Nieuwe Vlamingen tonen zich het minst zeker</vt:lpstr>
      <vt:lpstr>Sterke correlatie met interesse in politiek</vt:lpstr>
      <vt:lpstr>Vrij brede consensus over deze stelling</vt:lpstr>
      <vt:lpstr>Vrij passief (kijken of lezen in plaats van zelf doen), toch meer dan 40% die praat met vrienden en/of ouders over politiek</vt:lpstr>
      <vt:lpstr>Kwart van de jongeren heeft laatste jaar een politieke actie ondernomen</vt:lpstr>
      <vt:lpstr>STEMMEN</vt:lpstr>
      <vt:lpstr>Slechts 17% van de jongeren zou zeker gaan stemmen bij afschaffing van de opkomstplicht</vt:lpstr>
      <vt:lpstr>Meer TSO/BSO-jongeren zouden afhaken</vt:lpstr>
      <vt:lpstr>Eén op drie weet al op wie te stemmen Heeft veel met interesse in politiek te maken</vt:lpstr>
      <vt:lpstr>Jongeren stemmen niet noodzakelijk zoals ouders Maar de helft weet niet eens waar ouders op stemmen</vt:lpstr>
      <vt:lpstr>Belangrijkste thema’s: milieu, veiligheid, armoede Niet echt de meest ‘lokale’ onderwerpen die bovenaan staan</vt:lpstr>
      <vt:lpstr>5 belangrijkste thema’s per groep</vt:lpstr>
      <vt:lpstr>Eén derde weet niet welke partij best aansluit bij eigen voorkeuren</vt:lpstr>
      <vt:lpstr>Partijvoorkeur per thema</vt:lpstr>
      <vt:lpstr>Ter info: stemmen naargelang partijvoorkeur</vt:lpstr>
      <vt:lpstr>Partijprogramma belangrijkste factor Ook vertrouwen in kandidaten (los van partij), verandering en ouders</vt:lpstr>
      <vt:lpstr>Goede burgemeester = beloftes nakomen en tussen mensen staan Ook eerlijkheid en lange termijnvisie voor veel jongeren belangrijk</vt:lpstr>
      <vt:lpstr>5 belangrijkste eigenschappen per groep</vt:lpstr>
      <vt:lpstr>5 belangrijkste eigenschappen per partijvoorkeur</vt:lpstr>
      <vt:lpstr>Belangrijkste bronnen: ouders en sociale media VRT en VTM aan elkaar gewaagd</vt:lpstr>
      <vt:lpstr>3 belangrijkste bronnen per groep</vt:lpstr>
      <vt:lpstr>Beperkte vraag naar te mogen stemmen in stad waar men op kot zit</vt:lpstr>
      <vt:lpstr>OPVALLENDE RESULTATEN</vt:lpstr>
      <vt:lpstr>Opvallende resultaten</vt:lpstr>
      <vt:lpstr>Opvallende resultaten</vt:lpstr>
      <vt:lpstr>Opvallende resultaten</vt:lpstr>
      <vt:lpstr>PowerPoint-presentatie</vt:lpstr>
    </vt:vector>
  </TitlesOfParts>
  <Company>VRT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First-voters Jongeren en de gemeenteraads-verkiezingen van 2018</dc:title>
  <dc:creator>COPPENS Tomas</dc:creator>
  <cp:lastModifiedBy>Nicolas Vlaeminck</cp:lastModifiedBy>
  <cp:revision>120</cp:revision>
  <dcterms:created xsi:type="dcterms:W3CDTF">2018-06-21T13:18:40Z</dcterms:created>
  <dcterms:modified xsi:type="dcterms:W3CDTF">2018-09-28T09:25:49Z</dcterms:modified>
</cp:coreProperties>
</file>