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330" r:id="rId5"/>
    <p:sldId id="266" r:id="rId6"/>
    <p:sldId id="331" r:id="rId7"/>
    <p:sldId id="317" r:id="rId8"/>
    <p:sldId id="259" r:id="rId9"/>
    <p:sldId id="299" r:id="rId10"/>
    <p:sldId id="293" r:id="rId11"/>
    <p:sldId id="298" r:id="rId12"/>
    <p:sldId id="349" r:id="rId13"/>
    <p:sldId id="350" r:id="rId14"/>
    <p:sldId id="300" r:id="rId15"/>
    <p:sldId id="332" r:id="rId16"/>
    <p:sldId id="333" r:id="rId17"/>
    <p:sldId id="318" r:id="rId18"/>
    <p:sldId id="346" r:id="rId19"/>
    <p:sldId id="334" r:id="rId20"/>
    <p:sldId id="285" r:id="rId21"/>
    <p:sldId id="327" r:id="rId22"/>
    <p:sldId id="286" r:id="rId23"/>
    <p:sldId id="287" r:id="rId24"/>
    <p:sldId id="347" r:id="rId25"/>
    <p:sldId id="335" r:id="rId26"/>
    <p:sldId id="296" r:id="rId27"/>
    <p:sldId id="336" r:id="rId28"/>
    <p:sldId id="288" r:id="rId29"/>
    <p:sldId id="290" r:id="rId30"/>
    <p:sldId id="337" r:id="rId31"/>
    <p:sldId id="257" r:id="rId32"/>
    <p:sldId id="258" r:id="rId33"/>
    <p:sldId id="338" r:id="rId34"/>
    <p:sldId id="339" r:id="rId35"/>
    <p:sldId id="340" r:id="rId36"/>
    <p:sldId id="262" r:id="rId37"/>
    <p:sldId id="341" r:id="rId38"/>
    <p:sldId id="342" r:id="rId39"/>
    <p:sldId id="265" r:id="rId40"/>
    <p:sldId id="343" r:id="rId41"/>
    <p:sldId id="274" r:id="rId42"/>
    <p:sldId id="351" r:id="rId43"/>
    <p:sldId id="325" r:id="rId44"/>
    <p:sldId id="326" r:id="rId45"/>
    <p:sldId id="328" r:id="rId46"/>
    <p:sldId id="329" r:id="rId47"/>
    <p:sldId id="344" r:id="rId48"/>
    <p:sldId id="319" r:id="rId4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3E96"/>
    <a:srgbClr val="F3A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FEDCA-D189-489D-8F18-62B0AB49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AC96E0-205A-41E2-B5AA-67A13D951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528411-F1EB-48D0-8712-3BD006CD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EF296F-569A-4EB5-BB84-8E1D46D4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68AB3-F678-433D-AD8F-573F22B7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3F319-247C-46FA-B3E9-8F8E17E1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2E8DE4-4141-4A93-8BBA-923B52B70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BB2535-2A2B-4EB8-8AAF-8D820768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2B09C3-1526-4000-87A5-3B48BBE0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236CDC-A0BF-4F71-9AF8-F8518A4A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21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C2B540-35AA-4034-A689-C12786334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CE946A-DAA1-4A79-B45F-CFC924217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5B3A18-3D71-412E-A0BF-70DA51C5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B9A37D-8969-4E2F-A572-30C1E80B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55DB86-547F-4CED-8BA6-95323231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98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247F0-646A-4698-BF59-3E8CB937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A6504A-ECC9-4468-9D36-8D28729C3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DEFE6-8BA0-43AB-B75F-22946BD1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B45861-7036-43CC-9C8D-3530CE19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11E71F-3E71-494F-B2FC-7103E3E1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08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F8DFB-CBB4-4C7F-BC6B-A11ACEAF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72CB75-1CDE-4C6E-A2CA-759B9FE88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E6C39-7BD8-4EFD-A08B-638B8296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E2C3A-8B62-45D7-BE05-60578D6E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0777CC-4071-4BA9-A6A4-2A09D115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0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08DAA-ACB6-4DD3-85D7-C12ECC7E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41C17E-A02A-4EED-B708-43D4AE389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913F46-97CB-4E98-85B0-7024366AD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2E010F-22BD-47D8-91CA-60392E32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9DB5D5-5E14-4CD7-B6C2-9B1B7248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6460E4-5B26-4689-9F47-ACC7B348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28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4BBEF-26CA-4397-A9B5-CA33E4E6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CD3EB9-B763-4023-8F7A-9E5355DE6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19D5B5-8675-4209-99B0-3409D8FCC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4F4BEE-1EC1-46FF-8E17-DF5A372AC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404E72-9EED-42E2-98EB-6DCFCA074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A42622-C4E5-494C-8113-71FBAF40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DA3381-028B-4AD9-B32D-A355324E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315310-A2B9-464E-9CB1-6B377937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92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D3A09-F20D-42E7-AAFE-1C06741C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67223B-AD5E-4044-829B-4BB6FBE6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3A25AF-0889-4A6A-8FF4-439CB998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DBBC3-F3CD-4612-AD6E-BCEF4CE6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4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FC100F-B468-45BC-B504-F6A8DAEF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B7A379-09E6-4C3F-8BCA-505BFFE9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498D5E-3BF7-489C-A429-F88814D5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37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4C4BF-30CE-47F9-B908-986ECAF0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9E093-1093-46F8-BFCB-204CE52B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D48097-8BC7-4D2E-BB61-6640E2719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861581-0E41-4940-9AB5-581F649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5F4D11-881C-4D68-87E8-6F47BE5A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F35C9A-73E9-4B8F-AB8C-AECDBDD9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53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BADF1-062D-423C-83E4-5CF079D8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65A53E-38C5-469B-822A-EB90D2E26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DADFDB-94A0-4552-9447-6D38BAC98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11A84E-9FED-4EB4-A259-EBFB20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8B66A7-E9EC-404B-A683-AD63C292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DC7DFD-AB6C-418F-960E-D245B87D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6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500D88-998A-4D64-8086-8C4B8EF6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C62B57-D618-4C42-97BC-13D73ACA9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CD0AEF-37D5-456D-BF7F-5A189BD92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868F5-74A8-4461-9950-1AE67EA8296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1CBEE-8794-4C47-975E-1985B98A4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DDBA5-8D01-45F3-B9F8-9A34E809D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88DE-707A-450A-B24F-71B618BD6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03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3" name="ZoneTexte 3">
            <a:extLst>
              <a:ext uri="{FF2B5EF4-FFF2-40B4-BE49-F238E27FC236}">
                <a16:creationId xmlns:a16="http://schemas.microsoft.com/office/drawing/2014/main" id="{15740182-54AC-45A6-9298-60B9CCC711B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 err="1">
                <a:latin typeface="Venti CF Bold"/>
                <a:cs typeface="Venti CF Bold"/>
              </a:rPr>
              <a:t>BEL</a:t>
            </a:r>
            <a:r>
              <a:rPr lang="nl-BE" sz="4800" cap="all" dirty="0" err="1">
                <a:solidFill>
                  <a:schemeClr val="accent4"/>
                </a:solidFill>
                <a:latin typeface="Venti CF Bold"/>
                <a:cs typeface="Venti CF Bold"/>
              </a:rPr>
              <a:t>GI</a:t>
            </a:r>
            <a:r>
              <a:rPr lang="nl-BE" sz="4800" cap="all" dirty="0" err="1">
                <a:solidFill>
                  <a:srgbClr val="FF0000"/>
                </a:solidFill>
                <a:latin typeface="Venti CF Bold"/>
                <a:cs typeface="Venti CF Bold"/>
              </a:rPr>
              <a:t>UM</a:t>
            </a:r>
            <a:r>
              <a:rPr lang="nl-BE" sz="4800" cap="all" dirty="0" err="1">
                <a:latin typeface="Venti CF Bold"/>
                <a:cs typeface="Venti CF Bold"/>
              </a:rPr>
              <a:t>’s</a:t>
            </a:r>
            <a:r>
              <a:rPr lang="nl-BE" sz="4800" cap="all" dirty="0">
                <a:latin typeface="Venti CF Bold"/>
                <a:cs typeface="Venti CF Bold"/>
              </a:rPr>
              <a:t> exit </a:t>
            </a:r>
            <a:r>
              <a:rPr lang="nl-BE" sz="4800" cap="all" dirty="0" err="1">
                <a:latin typeface="Venti CF Bold"/>
                <a:cs typeface="Venti CF Bold"/>
              </a:rPr>
              <a:t>strategy</a:t>
            </a:r>
            <a:endParaRPr lang="nl-BE" sz="4800" cap="all" dirty="0">
              <a:solidFill>
                <a:srgbClr val="FF0000"/>
              </a:solidFill>
              <a:latin typeface="Venti CF Bold"/>
              <a:cs typeface="Venti CF Bold"/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9A716EDB-DD80-4764-A0B8-9C00C0007841}"/>
              </a:ext>
            </a:extLst>
          </p:cNvPr>
          <p:cNvSpPr txBox="1"/>
          <p:nvPr/>
        </p:nvSpPr>
        <p:spPr>
          <a:xfrm>
            <a:off x="2067510" y="2688798"/>
            <a:ext cx="8056980" cy="821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sz="2000" cap="all" spc="230" dirty="0">
                <a:latin typeface="Venti CF Bold"/>
                <a:cs typeface="Venti CF Light"/>
              </a:rPr>
              <a:t>Voorstelling van de exit strategie </a:t>
            </a:r>
          </a:p>
          <a:p>
            <a:pPr algn="ctr"/>
            <a:r>
              <a:rPr lang="nl-BE" sz="2000" cap="all" spc="230" dirty="0">
                <a:latin typeface="Venti CF Bold"/>
                <a:cs typeface="Venti CF Light"/>
              </a:rPr>
              <a:t>uit de corona-crisis </a:t>
            </a:r>
          </a:p>
          <a:p>
            <a:pPr algn="ctr"/>
            <a:endParaRPr lang="nl-BE" sz="2000" cap="all" spc="230" dirty="0">
              <a:solidFill>
                <a:schemeClr val="bg1"/>
              </a:solidFill>
              <a:latin typeface="Venti CF Light"/>
              <a:cs typeface="Venti CF Light"/>
            </a:endParaRPr>
          </a:p>
          <a:p>
            <a:pPr algn="ctr"/>
            <a:endParaRPr lang="nl-BE" sz="2400" cap="all" spc="230" dirty="0">
              <a:solidFill>
                <a:schemeClr val="bg1"/>
              </a:solidFill>
              <a:latin typeface="Venti CF Light"/>
              <a:cs typeface="Venti CF Light"/>
            </a:endParaRP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F7FF30C7-371C-4432-9F74-F93A1B093698}"/>
              </a:ext>
            </a:extLst>
          </p:cNvPr>
          <p:cNvSpPr txBox="1"/>
          <p:nvPr/>
        </p:nvSpPr>
        <p:spPr>
          <a:xfrm>
            <a:off x="2067510" y="4290077"/>
            <a:ext cx="8056980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2400" cap="all" spc="230" dirty="0">
                <a:latin typeface="Venti CF Light"/>
                <a:cs typeface="Venti CF Light"/>
              </a:rPr>
              <a:t>24 APRIL 2020</a:t>
            </a:r>
          </a:p>
        </p:txBody>
      </p:sp>
    </p:spTree>
    <p:extLst>
      <p:ext uri="{BB962C8B-B14F-4D97-AF65-F5344CB8AC3E}">
        <p14:creationId xmlns:p14="http://schemas.microsoft.com/office/powerpoint/2010/main" val="323140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pic>
        <p:nvPicPr>
          <p:cNvPr id="19" name="Picture 18" descr="A picture containing room&#10;&#10;Description automatically generated">
            <a:extLst>
              <a:ext uri="{FF2B5EF4-FFF2-40B4-BE49-F238E27FC236}">
                <a16:creationId xmlns:a16="http://schemas.microsoft.com/office/drawing/2014/main" id="{F270CD59-89B2-46A3-9B2F-FC878CA0E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81" y="2311378"/>
            <a:ext cx="1743318" cy="1686160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B818CD-D97D-47B0-B230-0DAB58ACC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>
          <a:xfrm>
            <a:off x="1307411" y="2501749"/>
            <a:ext cx="1743318" cy="1450648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ACA8EA-7963-4106-B20A-C625BD32A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39" y="2465044"/>
            <a:ext cx="1686160" cy="1524213"/>
          </a:xfrm>
          <a:prstGeom prst="rect">
            <a:avLst/>
          </a:prstGeom>
        </p:spPr>
      </p:pic>
      <p:pic>
        <p:nvPicPr>
          <p:cNvPr id="25" name="Picture 24" descr="A picture containing game, man, clock, room&#10;&#10;Description automatically generated">
            <a:extLst>
              <a:ext uri="{FF2B5EF4-FFF2-40B4-BE49-F238E27FC236}">
                <a16:creationId xmlns:a16="http://schemas.microsoft.com/office/drawing/2014/main" id="{BA999341-DB4B-4D67-B4A5-1A3429E2A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81" y="2496567"/>
            <a:ext cx="1743318" cy="1581371"/>
          </a:xfrm>
          <a:prstGeom prst="rect">
            <a:avLst/>
          </a:prstGeom>
        </p:spPr>
      </p:pic>
      <p:sp>
        <p:nvSpPr>
          <p:cNvPr id="26" name="ZoneTexte 3">
            <a:extLst>
              <a:ext uri="{FF2B5EF4-FFF2-40B4-BE49-F238E27FC236}">
                <a16:creationId xmlns:a16="http://schemas.microsoft.com/office/drawing/2014/main" id="{67461F6F-1A45-4895-92F5-B86AD2B0E9A0}"/>
              </a:ext>
            </a:extLst>
          </p:cNvPr>
          <p:cNvSpPr txBox="1"/>
          <p:nvPr/>
        </p:nvSpPr>
        <p:spPr>
          <a:xfrm>
            <a:off x="2067510" y="1383313"/>
            <a:ext cx="8056980" cy="78177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2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De regels die van toepassing blijven</a:t>
            </a:r>
          </a:p>
        </p:txBody>
      </p:sp>
      <p:sp>
        <p:nvSpPr>
          <p:cNvPr id="27" name="ZoneTexte 3">
            <a:extLst>
              <a:ext uri="{FF2B5EF4-FFF2-40B4-BE49-F238E27FC236}">
                <a16:creationId xmlns:a16="http://schemas.microsoft.com/office/drawing/2014/main" id="{156D3427-37BB-4544-B37D-8636A0BD0447}"/>
              </a:ext>
            </a:extLst>
          </p:cNvPr>
          <p:cNvSpPr txBox="1"/>
          <p:nvPr/>
        </p:nvSpPr>
        <p:spPr>
          <a:xfrm>
            <a:off x="2586446" y="3955302"/>
            <a:ext cx="6441435" cy="78177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2800" b="1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“</a:t>
            </a:r>
            <a:r>
              <a:rPr lang="nl-BE" sz="2800" b="1" cap="all" dirty="0" err="1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barrière”maatregelen</a:t>
            </a:r>
            <a:endParaRPr lang="nl-BE" sz="2800" b="1" cap="all" dirty="0">
              <a:solidFill>
                <a:schemeClr val="tx2">
                  <a:lumMod val="50000"/>
                </a:schemeClr>
              </a:solidFill>
              <a:latin typeface="Venti CF Bold"/>
              <a:cs typeface="Venti CF Bold"/>
            </a:endParaRPr>
          </a:p>
        </p:txBody>
      </p:sp>
    </p:spTree>
    <p:extLst>
      <p:ext uri="{BB962C8B-B14F-4D97-AF65-F5344CB8AC3E}">
        <p14:creationId xmlns:p14="http://schemas.microsoft.com/office/powerpoint/2010/main" val="74787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3F08D-37E3-42E9-8946-B4FA3CB84E47}"/>
              </a:ext>
            </a:extLst>
          </p:cNvPr>
          <p:cNvSpPr/>
          <p:nvPr/>
        </p:nvSpPr>
        <p:spPr>
          <a:xfrm>
            <a:off x="2628037" y="981122"/>
            <a:ext cx="6935938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nl-BE" sz="2800" cap="all" dirty="0">
                <a:solidFill>
                  <a:srgbClr val="44546A">
                    <a:lumMod val="50000"/>
                  </a:srgbClr>
                </a:solidFill>
                <a:latin typeface="Venti CF Bold"/>
                <a:cs typeface="Venti CF Bold"/>
              </a:rPr>
              <a:t>Het dragen van neus-mondbescherming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E2CC92-AC9E-4909-B494-DC712C2E1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7" y="2778711"/>
            <a:ext cx="2864505" cy="30699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33131C-84D8-48CD-B4A3-AAE6A19A95D4}"/>
              </a:ext>
            </a:extLst>
          </p:cNvPr>
          <p:cNvSpPr txBox="1"/>
          <p:nvPr/>
        </p:nvSpPr>
        <p:spPr>
          <a:xfrm>
            <a:off x="3704528" y="2126326"/>
            <a:ext cx="7553209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DE NEUS EN DE MOND BESCHERMEN IS </a:t>
            </a:r>
            <a:r>
              <a:rPr lang="fr-BE" b="1" u="sng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AANBEVOLEN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In de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publieke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ruimte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en a fortiori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als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fysieke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afstand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niet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gegarandeerd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kan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worden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.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Maar het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vervangt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niet de « barrière »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maatregelen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en de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fysieke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afstand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38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3F08D-37E3-42E9-8946-B4FA3CB84E47}"/>
              </a:ext>
            </a:extLst>
          </p:cNvPr>
          <p:cNvSpPr/>
          <p:nvPr/>
        </p:nvSpPr>
        <p:spPr>
          <a:xfrm>
            <a:off x="2628037" y="981122"/>
            <a:ext cx="6935938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nl-BE" sz="2800" cap="all" dirty="0">
                <a:solidFill>
                  <a:srgbClr val="44546A">
                    <a:lumMod val="50000"/>
                  </a:srgbClr>
                </a:solidFill>
                <a:latin typeface="Venti CF Bold"/>
                <a:cs typeface="Venti CF Bold"/>
              </a:rPr>
              <a:t>Het dragen van neus-mondbescherming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E2CC92-AC9E-4909-B494-DC712C2E1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7" y="2778711"/>
            <a:ext cx="2864505" cy="30699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33131C-84D8-48CD-B4A3-AAE6A19A95D4}"/>
              </a:ext>
            </a:extLst>
          </p:cNvPr>
          <p:cNvSpPr txBox="1"/>
          <p:nvPr/>
        </p:nvSpPr>
        <p:spPr>
          <a:xfrm>
            <a:off x="3694253" y="2173511"/>
            <a:ext cx="755320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DE NEUS EN DE MOND BEDEKKEN IS </a:t>
            </a:r>
            <a:r>
              <a:rPr lang="fr-BE" b="1" u="sng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VERPLICHT  in het </a:t>
            </a:r>
            <a:r>
              <a:rPr lang="fr-BE" b="1" u="sng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openbaar</a:t>
            </a:r>
            <a:r>
              <a:rPr lang="fr-BE" b="1" u="sng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b="1" u="sng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vervoer</a:t>
            </a:r>
            <a:r>
              <a:rPr lang="fr-BE" b="1" u="sng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-   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Bij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het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binnenstappen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het station of de halte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Voor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reizigers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vanaf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12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jaar</a:t>
            </a:r>
            <a:endParaRPr lang="fr-BE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vanaf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4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mei</a:t>
            </a:r>
            <a:endParaRPr lang="fr-BE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Alternatief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voor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wie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nog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geen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masker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heeft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: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neus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en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mond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bedekken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68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3F08D-37E3-42E9-8946-B4FA3CB84E47}"/>
              </a:ext>
            </a:extLst>
          </p:cNvPr>
          <p:cNvSpPr/>
          <p:nvPr/>
        </p:nvSpPr>
        <p:spPr>
          <a:xfrm>
            <a:off x="2628037" y="981122"/>
            <a:ext cx="6935938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nl-BE" sz="2800" cap="all" dirty="0">
                <a:solidFill>
                  <a:srgbClr val="44546A">
                    <a:lumMod val="50000"/>
                  </a:srgbClr>
                </a:solidFill>
                <a:latin typeface="Venti CF Bold"/>
                <a:cs typeface="Venti CF Bold"/>
              </a:rPr>
              <a:t>Het dragen van neus-mondbescherming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E2CC92-AC9E-4909-B494-DC712C2E1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7" y="2778711"/>
            <a:ext cx="2864505" cy="30699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33131C-84D8-48CD-B4A3-AAE6A19A95D4}"/>
              </a:ext>
            </a:extLst>
          </p:cNvPr>
          <p:cNvSpPr txBox="1"/>
          <p:nvPr/>
        </p:nvSpPr>
        <p:spPr>
          <a:xfrm>
            <a:off x="3442875" y="2050478"/>
            <a:ext cx="755320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DE NEUS EN DE MOND BEDEKKEN </a:t>
            </a:r>
          </a:p>
          <a:p>
            <a:pPr lvl="0">
              <a:lnSpc>
                <a:spcPct val="90000"/>
              </a:lnSpc>
              <a:spcBef>
                <a:spcPts val="1200"/>
              </a:spcBef>
            </a:pPr>
            <a:endParaRPr lang="fr-BE" b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Als het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garanderen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de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fysieke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afstand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niet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mogelijk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is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op de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werkplek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(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mondmaskers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voorzien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door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werkgever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)</a:t>
            </a:r>
            <a:endParaRPr lang="fr-BE" b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</a:pPr>
            <a:endParaRPr lang="fr-BE" b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684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3F08D-37E3-42E9-8946-B4FA3CB84E47}"/>
              </a:ext>
            </a:extLst>
          </p:cNvPr>
          <p:cNvSpPr/>
          <p:nvPr/>
        </p:nvSpPr>
        <p:spPr>
          <a:xfrm>
            <a:off x="4396542" y="981122"/>
            <a:ext cx="3398944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nl-BE" sz="2800" cap="all" dirty="0">
                <a:solidFill>
                  <a:srgbClr val="44546A">
                    <a:lumMod val="50000"/>
                  </a:srgbClr>
                </a:solidFill>
                <a:latin typeface="Venti CF Bold"/>
                <a:cs typeface="Venti CF Bold"/>
              </a:rPr>
              <a:t>Belgische STRATEGIE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3131C-84D8-48CD-B4A3-AAE6A19A95D4}"/>
              </a:ext>
            </a:extLst>
          </p:cNvPr>
          <p:cNvSpPr txBox="1"/>
          <p:nvPr/>
        </p:nvSpPr>
        <p:spPr>
          <a:xfrm>
            <a:off x="680617" y="2005529"/>
            <a:ext cx="1083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nl-BE" sz="20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Doelstelling: Elke burger ontvangt gratis minstens één beschermingsmiddel in genormeerde stof.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140CB92-FEF5-4E35-9CB4-FB3975353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75080"/>
              </p:ext>
            </p:extLst>
          </p:nvPr>
        </p:nvGraphicFramePr>
        <p:xfrm>
          <a:off x="1118540" y="2953636"/>
          <a:ext cx="2711635" cy="265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635">
                  <a:extLst>
                    <a:ext uri="{9D8B030D-6E8A-4147-A177-3AD203B41FA5}">
                      <a16:colId xmlns:a16="http://schemas.microsoft.com/office/drawing/2014/main" val="1970724925"/>
                    </a:ext>
                  </a:extLst>
                </a:gridCol>
              </a:tblGrid>
              <a:tr h="64182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bg1"/>
                          </a:solidFill>
                        </a:rPr>
                        <a:t>VERSTREKKEN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07742"/>
                  </a:ext>
                </a:extLst>
              </a:tr>
              <a:tr h="1079951">
                <a:tc>
                  <a:txBody>
                    <a:bodyPr/>
                    <a:lstStyle/>
                    <a:p>
                      <a:endParaRPr lang="fr-BE" dirty="0"/>
                    </a:p>
                    <a:p>
                      <a:pPr algn="ctr"/>
                      <a:r>
                        <a:rPr lang="nl-BE" dirty="0"/>
                        <a:t>Verschillende federale, gewestelijke en gemeentelijke initiatieven zullen worden gecombineerd om dit doel te bereiken.</a:t>
                      </a:r>
                      <a:endParaRPr lang="fr-BE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63591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5763A1A2-9102-4FDD-9B9F-CEC13ABA4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9190"/>
              </p:ext>
            </p:extLst>
          </p:nvPr>
        </p:nvGraphicFramePr>
        <p:xfrm>
          <a:off x="4740179" y="2953635"/>
          <a:ext cx="2711635" cy="237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635">
                  <a:extLst>
                    <a:ext uri="{9D8B030D-6E8A-4147-A177-3AD203B41FA5}">
                      <a16:colId xmlns:a16="http://schemas.microsoft.com/office/drawing/2014/main" val="1970724925"/>
                    </a:ext>
                  </a:extLst>
                </a:gridCol>
              </a:tblGrid>
              <a:tr h="64182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bg1"/>
                          </a:solidFill>
                        </a:rPr>
                        <a:t>VERHOGEN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07742"/>
                  </a:ext>
                </a:extLst>
              </a:tr>
              <a:tr h="349616">
                <a:tc>
                  <a:txBody>
                    <a:bodyPr/>
                    <a:lstStyle/>
                    <a:p>
                      <a:endParaRPr lang="fr-BE" dirty="0"/>
                    </a:p>
                    <a:p>
                      <a:pPr algn="ctr"/>
                      <a:r>
                        <a:rPr lang="fr-BE" dirty="0"/>
                        <a:t>2 </a:t>
                      </a:r>
                      <a:r>
                        <a:rPr lang="nl-BE" dirty="0"/>
                        <a:t>"filters" per persoon om in de reeds aangeschafte of geconfectioneerde comfortmaskers te stoppen.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63591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096BC860-E392-4D03-AF1C-941784784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2130"/>
              </p:ext>
            </p:extLst>
          </p:nvPr>
        </p:nvGraphicFramePr>
        <p:xfrm>
          <a:off x="8361818" y="2953634"/>
          <a:ext cx="2711635" cy="237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635">
                  <a:extLst>
                    <a:ext uri="{9D8B030D-6E8A-4147-A177-3AD203B41FA5}">
                      <a16:colId xmlns:a16="http://schemas.microsoft.com/office/drawing/2014/main" val="1970724925"/>
                    </a:ext>
                  </a:extLst>
                </a:gridCol>
              </a:tblGrid>
              <a:tr h="64182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bg1"/>
                          </a:solidFill>
                        </a:rPr>
                        <a:t>BEGELEIDEN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07742"/>
                  </a:ext>
                </a:extLst>
              </a:tr>
              <a:tr h="1079951">
                <a:tc>
                  <a:txBody>
                    <a:bodyPr/>
                    <a:lstStyle/>
                    <a:p>
                      <a:endParaRPr lang="fr-BE" dirty="0"/>
                    </a:p>
                    <a:p>
                      <a:pPr algn="ctr"/>
                      <a:r>
                        <a:rPr lang="fr-BE" dirty="0" err="1"/>
                        <a:t>Tutorials</a:t>
                      </a:r>
                      <a:r>
                        <a:rPr lang="fr-BE" dirty="0"/>
                        <a:t> en </a:t>
                      </a:r>
                      <a:r>
                        <a:rPr lang="fr-BE" dirty="0" err="1"/>
                        <a:t>gebruiksaanwijzingen</a:t>
                      </a:r>
                      <a:r>
                        <a:rPr lang="fr-BE" dirty="0"/>
                        <a:t> om </a:t>
                      </a:r>
                      <a:r>
                        <a:rPr lang="fr-BE" dirty="0" err="1"/>
                        <a:t>zelf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veilig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een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mondmasker</a:t>
                      </a:r>
                      <a:r>
                        <a:rPr lang="fr-BE" dirty="0"/>
                        <a:t> te </a:t>
                      </a:r>
                      <a:r>
                        <a:rPr lang="fr-BE" dirty="0" err="1"/>
                        <a:t>maken</a:t>
                      </a:r>
                      <a:endParaRPr lang="fr-BE" dirty="0"/>
                    </a:p>
                    <a:p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6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44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3F08D-37E3-42E9-8946-B4FA3CB84E47}"/>
              </a:ext>
            </a:extLst>
          </p:cNvPr>
          <p:cNvSpPr/>
          <p:nvPr/>
        </p:nvSpPr>
        <p:spPr>
          <a:xfrm>
            <a:off x="4333274" y="981122"/>
            <a:ext cx="3525453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nl-BE" sz="2800" cap="all" dirty="0">
                <a:solidFill>
                  <a:srgbClr val="44546A">
                    <a:lumMod val="50000"/>
                  </a:srgbClr>
                </a:solidFill>
                <a:latin typeface="Venti CF Bold"/>
                <a:cs typeface="Venti CF Bold"/>
              </a:rPr>
              <a:t>monitoringsysteem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3131C-84D8-48CD-B4A3-AAE6A19A95D4}"/>
              </a:ext>
            </a:extLst>
          </p:cNvPr>
          <p:cNvSpPr txBox="1"/>
          <p:nvPr/>
        </p:nvSpPr>
        <p:spPr>
          <a:xfrm>
            <a:off x="3663431" y="1725136"/>
            <a:ext cx="64393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Bepalen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of de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evolutie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de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verspreiding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het virus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toelaat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naar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een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volgende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fase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te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gaan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fr-BE" b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REEKS CRITERIA, WAARONDER: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De staat van verspreiding van het virus, a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antal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ziekenhuisopnames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,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verzadiging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diensten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intensieve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zorg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enz</a:t>
            </a:r>
            <a:endParaRPr lang="fr-BE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CONSTANTE MONITORING: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verfijnde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-&gt;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vroegtijdige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opsporing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: </a:t>
            </a:r>
            <a:endParaRPr lang="fr-BE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Overgang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de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ene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fase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naar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de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andere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bevestigd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één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week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voor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de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verwachte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datum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741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1900807" y="1614713"/>
            <a:ext cx="8390385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EEN STRATEGIE IN </a:t>
            </a:r>
          </a:p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MEERDERE FASES</a:t>
            </a:r>
          </a:p>
        </p:txBody>
      </p:sp>
    </p:spTree>
    <p:extLst>
      <p:ext uri="{BB962C8B-B14F-4D97-AF65-F5344CB8AC3E}">
        <p14:creationId xmlns:p14="http://schemas.microsoft.com/office/powerpoint/2010/main" val="356573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14AD1-572F-4B04-A4B0-82EACD190539}"/>
              </a:ext>
            </a:extLst>
          </p:cNvPr>
          <p:cNvSpPr txBox="1"/>
          <p:nvPr/>
        </p:nvSpPr>
        <p:spPr>
          <a:xfrm>
            <a:off x="692458" y="2041864"/>
            <a:ext cx="522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11" name="Graphic 10" descr="Warning">
            <a:extLst>
              <a:ext uri="{FF2B5EF4-FFF2-40B4-BE49-F238E27FC236}">
                <a16:creationId xmlns:a16="http://schemas.microsoft.com/office/drawing/2014/main" id="{80E91CD4-3478-4E0E-8043-E14F78F25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094246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4B7BBE-B7B0-4DA6-B8F9-47F246EFDC2B}"/>
              </a:ext>
            </a:extLst>
          </p:cNvPr>
          <p:cNvSpPr txBox="1"/>
          <p:nvPr/>
        </p:nvSpPr>
        <p:spPr>
          <a:xfrm>
            <a:off x="1641446" y="3013501"/>
            <a:ext cx="8909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De </a:t>
            </a:r>
            <a:r>
              <a:rPr lang="fr-BE" sz="2400" dirty="0" err="1"/>
              <a:t>actuele</a:t>
            </a:r>
            <a:r>
              <a:rPr lang="fr-BE" sz="2400" dirty="0"/>
              <a:t> </a:t>
            </a:r>
            <a:r>
              <a:rPr lang="fr-BE" sz="2400" dirty="0" err="1"/>
              <a:t>inperkingsregels</a:t>
            </a:r>
            <a:r>
              <a:rPr lang="fr-BE" sz="2400" dirty="0"/>
              <a:t> </a:t>
            </a:r>
            <a:r>
              <a:rPr lang="fr-BE" sz="2400" dirty="0" err="1"/>
              <a:t>blijven</a:t>
            </a:r>
            <a:r>
              <a:rPr lang="fr-BE" sz="2400" dirty="0"/>
              <a:t> van </a:t>
            </a:r>
            <a:r>
              <a:rPr lang="fr-BE" sz="2400" dirty="0" err="1"/>
              <a:t>toepassing</a:t>
            </a:r>
            <a:r>
              <a:rPr lang="fr-BE" sz="2400" dirty="0"/>
              <a:t> </a:t>
            </a:r>
          </a:p>
          <a:p>
            <a:pPr algn="ctr"/>
            <a:r>
              <a:rPr lang="fr-BE" sz="2400" dirty="0" err="1"/>
              <a:t>tot</a:t>
            </a:r>
            <a:r>
              <a:rPr lang="fr-BE" sz="2400" dirty="0"/>
              <a:t> </a:t>
            </a:r>
            <a:r>
              <a:rPr lang="fr-BE" sz="2400" dirty="0" err="1"/>
              <a:t>ze</a:t>
            </a:r>
            <a:r>
              <a:rPr lang="fr-BE" sz="2400" dirty="0"/>
              <a:t> </a:t>
            </a:r>
            <a:r>
              <a:rPr lang="fr-BE" sz="2400" dirty="0" err="1"/>
              <a:t>expliciet</a:t>
            </a:r>
            <a:r>
              <a:rPr lang="fr-BE" sz="2400" dirty="0"/>
              <a:t> </a:t>
            </a:r>
            <a:r>
              <a:rPr lang="fr-BE" sz="2400" dirty="0" err="1"/>
              <a:t>aangepast</a:t>
            </a:r>
            <a:r>
              <a:rPr lang="fr-BE" sz="2400" dirty="0"/>
              <a:t> </a:t>
            </a:r>
            <a:r>
              <a:rPr lang="fr-BE" sz="2400" dirty="0" err="1"/>
              <a:t>worden</a:t>
            </a:r>
            <a:r>
              <a:rPr lang="fr-BE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838424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1900807" y="1614713"/>
            <a:ext cx="8390385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 err="1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fASE</a:t>
            </a: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340397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1900807" y="1614713"/>
            <a:ext cx="8390385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 err="1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fASE</a:t>
            </a: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8413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2067510" y="1596958"/>
            <a:ext cx="8056980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VAN WAAR KOMEN WE?</a:t>
            </a:r>
          </a:p>
        </p:txBody>
      </p:sp>
    </p:spTree>
    <p:extLst>
      <p:ext uri="{BB962C8B-B14F-4D97-AF65-F5344CB8AC3E}">
        <p14:creationId xmlns:p14="http://schemas.microsoft.com/office/powerpoint/2010/main" val="91470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C876EFF3-98CC-4106-B9F1-9D779F319276}"/>
              </a:ext>
            </a:extLst>
          </p:cNvPr>
          <p:cNvSpPr txBox="1"/>
          <p:nvPr/>
        </p:nvSpPr>
        <p:spPr>
          <a:xfrm>
            <a:off x="913215" y="1166868"/>
            <a:ext cx="10365570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endParaRPr lang="fr-BE" sz="100" b="1" i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sz="16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2C43AF4-63EC-410C-B1AB-03A9A8E2F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901190"/>
              </p:ext>
            </p:extLst>
          </p:nvPr>
        </p:nvGraphicFramePr>
        <p:xfrm>
          <a:off x="383615" y="1029565"/>
          <a:ext cx="4856554" cy="411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413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483141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766884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ECONOMIE</a:t>
                      </a:r>
                    </a:p>
                    <a:p>
                      <a:pPr algn="ctr"/>
                      <a:r>
                        <a:rPr lang="fr-BE" b="1" i="0" dirty="0"/>
                        <a:t>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0)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070041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Industrie en </a:t>
                      </a:r>
                    </a:p>
                    <a:p>
                      <a:pPr algn="ctr"/>
                      <a:r>
                        <a:rPr lang="fr-BE" dirty="0"/>
                        <a:t>B2B-diensten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 err="1"/>
                        <a:t>Telewerk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blijft</a:t>
                      </a:r>
                      <a:r>
                        <a:rPr lang="fr-BE" sz="1400" dirty="0"/>
                        <a:t> de </a:t>
                      </a:r>
                      <a:r>
                        <a:rPr lang="fr-BE" sz="1400" dirty="0" err="1"/>
                        <a:t>norm</a:t>
                      </a:r>
                      <a:r>
                        <a:rPr lang="fr-BE" sz="1400" dirty="0"/>
                        <a:t>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BE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/>
                        <a:t>Indien </a:t>
                      </a:r>
                      <a:r>
                        <a:rPr lang="fr-BE" sz="1400" dirty="0" err="1"/>
                        <a:t>onmogelijk</a:t>
                      </a:r>
                      <a:r>
                        <a:rPr lang="fr-BE" sz="1400" dirty="0"/>
                        <a:t>: </a:t>
                      </a:r>
                      <a:r>
                        <a:rPr lang="fr-BE" sz="1400" dirty="0" err="1"/>
                        <a:t>fysieke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afstand</a:t>
                      </a:r>
                      <a:r>
                        <a:rPr lang="fr-BE" sz="1400" dirty="0"/>
                        <a:t> of </a:t>
                      </a:r>
                      <a:r>
                        <a:rPr lang="fr-BE" sz="1400" dirty="0" err="1"/>
                        <a:t>sluiting</a:t>
                      </a:r>
                      <a:r>
                        <a:rPr lang="fr-BE" sz="1400" dirty="0"/>
                        <a:t>.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1602834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Winkels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b="1" dirty="0"/>
                        <a:t>Open: </a:t>
                      </a:r>
                      <a:r>
                        <a:rPr lang="fr-BE" sz="1400" dirty="0" err="1"/>
                        <a:t>alleen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voedingswinkels</a:t>
                      </a:r>
                      <a:r>
                        <a:rPr lang="fr-BE" sz="1400" dirty="0"/>
                        <a:t>, </a:t>
                      </a:r>
                      <a:r>
                        <a:rPr lang="fr-BE" sz="1400" dirty="0" err="1"/>
                        <a:t>dierenvoedingswinkels</a:t>
                      </a:r>
                      <a:r>
                        <a:rPr lang="fr-BE" sz="1400" dirty="0"/>
                        <a:t>, </a:t>
                      </a:r>
                      <a:r>
                        <a:rPr lang="fr-BE" sz="1400" dirty="0" err="1"/>
                        <a:t>doe</a:t>
                      </a:r>
                      <a:r>
                        <a:rPr lang="fr-BE" sz="1400" dirty="0"/>
                        <a:t>-het-</a:t>
                      </a:r>
                      <a:r>
                        <a:rPr lang="fr-BE" sz="1400" dirty="0" err="1"/>
                        <a:t>zelfzaken</a:t>
                      </a:r>
                      <a:r>
                        <a:rPr lang="fr-BE" sz="1400" dirty="0"/>
                        <a:t>, </a:t>
                      </a:r>
                      <a:r>
                        <a:rPr lang="fr-BE" sz="1400" dirty="0" err="1"/>
                        <a:t>tuincentra</a:t>
                      </a:r>
                      <a:r>
                        <a:rPr lang="fr-BE" sz="1400" dirty="0"/>
                        <a:t>, </a:t>
                      </a:r>
                      <a:r>
                        <a:rPr lang="fr-BE" sz="1400" dirty="0" err="1"/>
                        <a:t>krantenwinkels</a:t>
                      </a:r>
                      <a:r>
                        <a:rPr lang="fr-BE" sz="1400" dirty="0"/>
                        <a:t> en </a:t>
                      </a:r>
                      <a:r>
                        <a:rPr lang="fr-BE" sz="1400" dirty="0" err="1"/>
                        <a:t>apotheken</a:t>
                      </a:r>
                      <a:r>
                        <a:rPr lang="fr-BE" sz="1400" dirty="0"/>
                        <a:t>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B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  <a:tr h="671119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Horeca, </a:t>
                      </a:r>
                      <a:r>
                        <a:rPr lang="fr-BE" dirty="0" err="1"/>
                        <a:t>cultuur</a:t>
                      </a:r>
                      <a:r>
                        <a:rPr lang="fr-BE" dirty="0"/>
                        <a:t>, </a:t>
                      </a:r>
                      <a:r>
                        <a:rPr lang="fr-BE" dirty="0" err="1"/>
                        <a:t>ontspanning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Open: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hotels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alleen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zonder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bar/restaurant)</a:t>
                      </a:r>
                      <a:endParaRPr lang="fr-BE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05761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8A3D6F0-74C8-4675-975E-0D1793655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5827"/>
              </p:ext>
            </p:extLst>
          </p:nvPr>
        </p:nvGraphicFramePr>
        <p:xfrm>
          <a:off x="6672044" y="1027651"/>
          <a:ext cx="5349380" cy="426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383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894997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654263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ECONOMIE</a:t>
                      </a:r>
                    </a:p>
                    <a:p>
                      <a:pPr algn="ctr"/>
                      <a:r>
                        <a:rPr lang="fr-BE" b="1" i="0" dirty="0"/>
                        <a:t>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1a)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938012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Industrie en </a:t>
                      </a:r>
                    </a:p>
                    <a:p>
                      <a:pPr algn="ctr"/>
                      <a:r>
                        <a:rPr lang="fr-BE" dirty="0"/>
                        <a:t>B2B-diensten</a:t>
                      </a:r>
                    </a:p>
                    <a:p>
                      <a:pPr algn="ctr"/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 err="1"/>
                        <a:t>Telewerk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blijft</a:t>
                      </a:r>
                      <a:r>
                        <a:rPr lang="fr-BE" sz="1400" dirty="0"/>
                        <a:t> de </a:t>
                      </a:r>
                      <a:r>
                        <a:rPr lang="fr-BE" sz="1400" dirty="0" err="1"/>
                        <a:t>norm</a:t>
                      </a:r>
                      <a:r>
                        <a:rPr lang="fr-BE" sz="14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fr-BE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l-BE" sz="1400" dirty="0"/>
                        <a:t>Arbeidsorganisatie aan de hand van een </a:t>
                      </a:r>
                      <a:r>
                        <a:rPr lang="nl-BE" sz="1400" b="1" dirty="0"/>
                        <a:t>algemene gids </a:t>
                      </a:r>
                      <a:r>
                        <a:rPr lang="nl-BE" sz="1400" dirty="0"/>
                        <a:t>van goede praktijken voor een geleidelijke herstart.</a:t>
                      </a:r>
                      <a:endParaRPr lang="fr-B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1015149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Winkels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400" b="0" dirty="0"/>
                        <a:t>Idem plus </a:t>
                      </a:r>
                      <a:r>
                        <a:rPr lang="nl-BE" sz="1400" b="1" dirty="0"/>
                        <a:t>opening stoffen- en fourniturenwinkels,</a:t>
                      </a: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  <a:tr h="654263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Horeca, </a:t>
                      </a:r>
                      <a:r>
                        <a:rPr lang="fr-BE" dirty="0" err="1"/>
                        <a:t>cultuur</a:t>
                      </a:r>
                      <a:r>
                        <a:rPr lang="fr-BE" dirty="0"/>
                        <a:t>, </a:t>
                      </a:r>
                      <a:r>
                        <a:rPr lang="fr-BE" dirty="0" err="1"/>
                        <a:t>ontspanning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Idem</a:t>
                      </a:r>
                      <a:endParaRPr lang="fr-BE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05761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39A5FA50-DD09-45DE-A139-7B13DC79525D}"/>
              </a:ext>
            </a:extLst>
          </p:cNvPr>
          <p:cNvSpPr/>
          <p:nvPr/>
        </p:nvSpPr>
        <p:spPr>
          <a:xfrm>
            <a:off x="5134062" y="1027650"/>
            <a:ext cx="2155971" cy="12080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5FEF1-8CEA-4223-AE4E-FD78B369A3CC}"/>
              </a:ext>
            </a:extLst>
          </p:cNvPr>
          <p:cNvSpPr txBox="1"/>
          <p:nvPr/>
        </p:nvSpPr>
        <p:spPr>
          <a:xfrm>
            <a:off x="5431948" y="1421136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fr-B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0022F-C308-4662-8C2B-CCF550289C84}"/>
              </a:ext>
            </a:extLst>
          </p:cNvPr>
          <p:cNvSpPr txBox="1"/>
          <p:nvPr/>
        </p:nvSpPr>
        <p:spPr>
          <a:xfrm>
            <a:off x="5547919" y="2381499"/>
            <a:ext cx="11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4 </a:t>
            </a:r>
            <a:r>
              <a:rPr lang="fr-BE" sz="1600" dirty="0" err="1"/>
              <a:t>mei</a:t>
            </a:r>
            <a:r>
              <a:rPr lang="fr-BE" sz="1600" dirty="0"/>
              <a:t> 2020</a:t>
            </a:r>
          </a:p>
        </p:txBody>
      </p:sp>
      <p:pic>
        <p:nvPicPr>
          <p:cNvPr id="13" name="Graphic 12" descr="Daily calendar">
            <a:extLst>
              <a:ext uri="{FF2B5EF4-FFF2-40B4-BE49-F238E27FC236}">
                <a16:creationId xmlns:a16="http://schemas.microsoft.com/office/drawing/2014/main" id="{11FD8804-DEAA-4C73-8C6E-E0D94DD7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8211" y="1911068"/>
            <a:ext cx="615576" cy="6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3F08D-37E3-42E9-8946-B4FA3CB84E47}"/>
              </a:ext>
            </a:extLst>
          </p:cNvPr>
          <p:cNvSpPr/>
          <p:nvPr/>
        </p:nvSpPr>
        <p:spPr>
          <a:xfrm>
            <a:off x="4694427" y="981122"/>
            <a:ext cx="2803140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nl-BE" sz="2800" cap="all" dirty="0">
                <a:solidFill>
                  <a:srgbClr val="44546A">
                    <a:lumMod val="50000"/>
                  </a:srgbClr>
                </a:solidFill>
                <a:latin typeface="Venti CF Bold"/>
                <a:cs typeface="Venti CF Bold"/>
              </a:rPr>
              <a:t>DE </a:t>
            </a:r>
            <a:r>
              <a:rPr lang="nl-BE" sz="2800" cap="all" dirty="0" err="1">
                <a:solidFill>
                  <a:srgbClr val="44546A">
                    <a:lumMod val="50000"/>
                  </a:srgbClr>
                </a:solidFill>
                <a:latin typeface="Venti CF Bold"/>
                <a:cs typeface="Venti CF Bold"/>
              </a:rPr>
              <a:t>PRotocollen</a:t>
            </a:r>
            <a:endParaRPr lang="nl-BE" sz="2800" cap="all" dirty="0">
              <a:solidFill>
                <a:srgbClr val="44546A">
                  <a:lumMod val="50000"/>
                </a:srgbClr>
              </a:solidFill>
              <a:latin typeface="Venti CF Bold"/>
              <a:cs typeface="Venti CF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3131C-84D8-48CD-B4A3-AAE6A19A95D4}"/>
              </a:ext>
            </a:extLst>
          </p:cNvPr>
          <p:cNvSpPr txBox="1"/>
          <p:nvPr/>
        </p:nvSpPr>
        <p:spPr>
          <a:xfrm>
            <a:off x="3663431" y="1725136"/>
            <a:ext cx="643935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GENERIEKE GIDS</a:t>
            </a:r>
            <a:endParaRPr lang="fr-BE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Gevalideerd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door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de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Groep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Tien (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werkgevers-vakbonden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)</a:t>
            </a:r>
          </a:p>
          <a:p>
            <a:pPr marL="285750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Zal dienen als referentie voor een geleidelijke economische herstart in gezonde en veilige omstandigheden voor iedereen.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dirty="0"/>
              <a:t>Basis voor het sluiten van sectorale akkoorden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.</a:t>
            </a:r>
            <a:endParaRPr lang="fr-BE" b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389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3D1A2F9-945F-4C62-84E6-1A0F4A599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31035"/>
              </p:ext>
            </p:extLst>
          </p:nvPr>
        </p:nvGraphicFramePr>
        <p:xfrm>
          <a:off x="7071822" y="1696413"/>
          <a:ext cx="4856554" cy="125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6554">
                  <a:extLst>
                    <a:ext uri="{9D8B030D-6E8A-4147-A177-3AD203B41FA5}">
                      <a16:colId xmlns:a16="http://schemas.microsoft.com/office/drawing/2014/main" val="1557935758"/>
                    </a:ext>
                  </a:extLst>
                </a:gridCol>
              </a:tblGrid>
              <a:tr h="603208">
                <a:tc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GEZONDHEIDSZORG 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1a)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65316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l-BE" sz="1400" b="1" dirty="0"/>
                        <a:t>Geleidelijke en veilige uitbreiding </a:t>
                      </a:r>
                      <a:r>
                        <a:rPr lang="nl-BE" sz="1400" b="0" dirty="0"/>
                        <a:t>van de toegang tot de algemene en gespecialiseerde gezondheidszorg. </a:t>
                      </a:r>
                      <a:endParaRPr lang="nl-BE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6183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57DDC6D-4624-46CB-999C-6EDD6908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31349"/>
              </p:ext>
            </p:extLst>
          </p:nvPr>
        </p:nvGraphicFramePr>
        <p:xfrm>
          <a:off x="7071822" y="3132484"/>
          <a:ext cx="4856554" cy="205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6554">
                  <a:extLst>
                    <a:ext uri="{9D8B030D-6E8A-4147-A177-3AD203B41FA5}">
                      <a16:colId xmlns:a16="http://schemas.microsoft.com/office/drawing/2014/main" val="1557935758"/>
                    </a:ext>
                  </a:extLst>
                </a:gridCol>
              </a:tblGrid>
              <a:tr h="586699">
                <a:tc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ONDERWIJS 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1a)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65316"/>
                  </a:ext>
                </a:extLst>
              </a:tr>
              <a:tr h="1469502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/>
                        <a:t>Idem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6183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891763D-3109-422B-BA0B-0ED939420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64272"/>
              </p:ext>
            </p:extLst>
          </p:nvPr>
        </p:nvGraphicFramePr>
        <p:xfrm>
          <a:off x="364291" y="3171123"/>
          <a:ext cx="4856554" cy="259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6554">
                  <a:extLst>
                    <a:ext uri="{9D8B030D-6E8A-4147-A177-3AD203B41FA5}">
                      <a16:colId xmlns:a16="http://schemas.microsoft.com/office/drawing/2014/main" val="1557935758"/>
                    </a:ext>
                  </a:extLst>
                </a:gridCol>
              </a:tblGrid>
              <a:tr h="586699">
                <a:tc>
                  <a:txBody>
                    <a:bodyPr/>
                    <a:lstStyle/>
                    <a:p>
                      <a:pPr algn="ctr"/>
                      <a:r>
                        <a:rPr lang="fr-BE" sz="2000" b="1" i="0" dirty="0"/>
                        <a:t>ONDERWIJS (</a:t>
                      </a:r>
                      <a:r>
                        <a:rPr lang="fr-BE" sz="2000" b="1" i="0" dirty="0" err="1"/>
                        <a:t>Fase</a:t>
                      </a:r>
                      <a:r>
                        <a:rPr lang="fr-BE" sz="2000" b="1" i="0" dirty="0"/>
                        <a:t> 0)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65316"/>
                  </a:ext>
                </a:extLst>
              </a:tr>
              <a:tr h="1469502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/>
                        <a:t>Crèches en </a:t>
                      </a:r>
                      <a:r>
                        <a:rPr lang="fr-BE" sz="1400" dirty="0" err="1"/>
                        <a:t>onthaalmoeders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zijn</a:t>
                      </a:r>
                      <a:r>
                        <a:rPr lang="fr-BE" sz="1400" dirty="0"/>
                        <a:t> open </a:t>
                      </a:r>
                      <a:r>
                        <a:rPr lang="fr-BE" sz="1400" dirty="0" err="1"/>
                        <a:t>voor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kinderen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jonger</a:t>
                      </a:r>
                      <a:r>
                        <a:rPr lang="fr-BE" sz="1400" dirty="0"/>
                        <a:t> dan 3.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BE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 err="1"/>
                        <a:t>Lessen</a:t>
                      </a:r>
                      <a:r>
                        <a:rPr lang="fr-BE" sz="1400" dirty="0"/>
                        <a:t> en </a:t>
                      </a:r>
                      <a:r>
                        <a:rPr lang="fr-BE" sz="1400" dirty="0" err="1"/>
                        <a:t>activiteiten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zijn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opgeschort</a:t>
                      </a:r>
                      <a:r>
                        <a:rPr lang="fr-BE" sz="1400" dirty="0"/>
                        <a:t> in </a:t>
                      </a:r>
                      <a:r>
                        <a:rPr lang="nl-BE" sz="1400" dirty="0"/>
                        <a:t>kleuter-, basis- en middelbare scholen (er wordt kinderopvang georganiseerd).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fr-BE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l-BE" sz="1400" dirty="0"/>
                        <a:t>Wat het buitengewoon onderwijs betreft, wordt het organiseren van eventuele therapeutische behandelingen gehandhaafd. </a:t>
                      </a:r>
                      <a:endParaRPr lang="fr-B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618300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0022F-C308-4662-8C2B-CCF550289C84}"/>
              </a:ext>
            </a:extLst>
          </p:cNvPr>
          <p:cNvSpPr txBox="1"/>
          <p:nvPr/>
        </p:nvSpPr>
        <p:spPr>
          <a:xfrm>
            <a:off x="5584271" y="3724215"/>
            <a:ext cx="11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4 </a:t>
            </a:r>
            <a:r>
              <a:rPr lang="fr-BE" sz="1600" dirty="0" err="1"/>
              <a:t>mei</a:t>
            </a:r>
            <a:r>
              <a:rPr lang="fr-BE" sz="1600" dirty="0"/>
              <a:t> 2020</a:t>
            </a:r>
          </a:p>
        </p:txBody>
      </p:sp>
      <p:pic>
        <p:nvPicPr>
          <p:cNvPr id="13" name="Graphic 12" descr="Daily calendar">
            <a:extLst>
              <a:ext uri="{FF2B5EF4-FFF2-40B4-BE49-F238E27FC236}">
                <a16:creationId xmlns:a16="http://schemas.microsoft.com/office/drawing/2014/main" id="{11FD8804-DEAA-4C73-8C6E-E0D94DD7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8211" y="3244037"/>
            <a:ext cx="615576" cy="61557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A67414-44D8-4498-9063-9DC27C4FA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46244"/>
              </p:ext>
            </p:extLst>
          </p:nvPr>
        </p:nvGraphicFramePr>
        <p:xfrm>
          <a:off x="364291" y="1696413"/>
          <a:ext cx="4856554" cy="125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6554">
                  <a:extLst>
                    <a:ext uri="{9D8B030D-6E8A-4147-A177-3AD203B41FA5}">
                      <a16:colId xmlns:a16="http://schemas.microsoft.com/office/drawing/2014/main" val="1557935758"/>
                    </a:ext>
                  </a:extLst>
                </a:gridCol>
              </a:tblGrid>
              <a:tr h="603208">
                <a:tc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GEZONDHEIDSZORG 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0)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65316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 err="1"/>
                        <a:t>Alleen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dringende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consultaties</a:t>
                      </a:r>
                      <a:r>
                        <a:rPr lang="fr-BE" sz="1400" dirty="0"/>
                        <a:t> en </a:t>
                      </a:r>
                      <a:r>
                        <a:rPr lang="fr-BE" sz="1400" dirty="0" err="1"/>
                        <a:t>operaties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zijn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toegestaan</a:t>
                      </a:r>
                      <a:r>
                        <a:rPr lang="fr-BE" sz="1400" dirty="0"/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618300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39A5FA50-DD09-45DE-A139-7B13DC79525D}"/>
              </a:ext>
            </a:extLst>
          </p:cNvPr>
          <p:cNvSpPr/>
          <p:nvPr/>
        </p:nvSpPr>
        <p:spPr>
          <a:xfrm>
            <a:off x="5140450" y="2343811"/>
            <a:ext cx="2155971" cy="12080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5FEF1-8CEA-4223-AE4E-FD78B369A3CC}"/>
              </a:ext>
            </a:extLst>
          </p:cNvPr>
          <p:cNvSpPr txBox="1"/>
          <p:nvPr/>
        </p:nvSpPr>
        <p:spPr>
          <a:xfrm>
            <a:off x="5483603" y="2763152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fr-B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1a</a:t>
            </a:r>
          </a:p>
        </p:txBody>
      </p:sp>
    </p:spTree>
    <p:extLst>
      <p:ext uri="{BB962C8B-B14F-4D97-AF65-F5344CB8AC3E}">
        <p14:creationId xmlns:p14="http://schemas.microsoft.com/office/powerpoint/2010/main" val="153623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3D04E8ED-FCC9-4B4E-8169-DBAB31F90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45623"/>
              </p:ext>
            </p:extLst>
          </p:nvPr>
        </p:nvGraphicFramePr>
        <p:xfrm>
          <a:off x="7118763" y="1911068"/>
          <a:ext cx="4856554" cy="287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413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483141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DAGELIJKS LEVEN 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1a)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592509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 err="1"/>
                        <a:t>Verplaatsingen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/>
                        <a:t>Idem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400" b="1" dirty="0"/>
                        <a:t>Neus-mondbescherming is verplicht </a:t>
                      </a:r>
                      <a:r>
                        <a:rPr lang="nl-BE" sz="1400" b="0" dirty="0"/>
                        <a:t>in het openbaar vervoer</a:t>
                      </a:r>
                      <a:r>
                        <a:rPr lang="nl-BE" sz="1400" b="1" dirty="0"/>
                        <a:t> voor al wie ouder is dan 12 jaar.</a:t>
                      </a:r>
                      <a:endParaRPr lang="fr-BE" sz="1400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854990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Sociaal</a:t>
                      </a:r>
                      <a:r>
                        <a:rPr lang="fr-BE" dirty="0"/>
                        <a:t> en</a:t>
                      </a:r>
                    </a:p>
                    <a:p>
                      <a:pPr algn="ctr"/>
                      <a:r>
                        <a:rPr lang="fr-BE" dirty="0"/>
                        <a:t> </a:t>
                      </a:r>
                      <a:r>
                        <a:rPr lang="fr-BE" dirty="0" err="1"/>
                        <a:t>familiaal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leven</a:t>
                      </a:r>
                      <a:endParaRPr lang="fr-BE" dirty="0"/>
                    </a:p>
                    <a:p>
                      <a:pPr algn="ctr"/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/>
                        <a:t>Idem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</a:tbl>
          </a:graphicData>
        </a:graphic>
      </p:graphicFrame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C876EFF3-98CC-4106-B9F1-9D779F319276}"/>
              </a:ext>
            </a:extLst>
          </p:cNvPr>
          <p:cNvSpPr txBox="1"/>
          <p:nvPr/>
        </p:nvSpPr>
        <p:spPr>
          <a:xfrm>
            <a:off x="927196" y="1214216"/>
            <a:ext cx="10365570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endParaRPr lang="fr-BE" sz="100" b="1" i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sz="16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2C43AF4-63EC-410C-B1AB-03A9A8E2F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374273"/>
              </p:ext>
            </p:extLst>
          </p:nvPr>
        </p:nvGraphicFramePr>
        <p:xfrm>
          <a:off x="483620" y="1890754"/>
          <a:ext cx="4856554" cy="314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413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483141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DAGELIJKS LEVEN 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0)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586021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 err="1"/>
                        <a:t>Verplaatsingen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 err="1"/>
                        <a:t>Mensen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moeten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thuis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blijven</a:t>
                      </a:r>
                      <a:r>
                        <a:rPr lang="fr-BE" sz="1400" dirty="0"/>
                        <a:t>. </a:t>
                      </a:r>
                      <a:r>
                        <a:rPr lang="fr-BE" sz="1400" dirty="0" err="1"/>
                        <a:t>Alleen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essentiële</a:t>
                      </a:r>
                      <a:r>
                        <a:rPr lang="fr-BE" sz="1400" dirty="0"/>
                        <a:t> of </a:t>
                      </a:r>
                      <a:r>
                        <a:rPr lang="fr-BE" sz="1400" dirty="0" err="1"/>
                        <a:t>dringende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verplaatsingen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zijn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toegelaten</a:t>
                      </a:r>
                      <a:r>
                        <a:rPr lang="fr-BE" sz="1400" dirty="0"/>
                        <a:t>. 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/>
                        <a:t>Het </a:t>
                      </a:r>
                      <a:r>
                        <a:rPr lang="fr-BE" sz="1400" dirty="0" err="1"/>
                        <a:t>openbaar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vervoer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blijft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rijden</a:t>
                      </a:r>
                      <a:r>
                        <a:rPr lang="fr-BE" sz="1400" dirty="0"/>
                        <a:t>.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 err="1"/>
                        <a:t>Sociaal</a:t>
                      </a:r>
                      <a:r>
                        <a:rPr lang="fr-BE" dirty="0"/>
                        <a:t> en </a:t>
                      </a:r>
                    </a:p>
                    <a:p>
                      <a:pPr algn="ctr"/>
                      <a:r>
                        <a:rPr lang="fr-BE" dirty="0" err="1"/>
                        <a:t>familiaal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leven</a:t>
                      </a:r>
                      <a:r>
                        <a:rPr lang="fr-BE" dirty="0"/>
                        <a:t> </a:t>
                      </a:r>
                    </a:p>
                    <a:p>
                      <a:pPr algn="ctr"/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/>
                        <a:t>Alle </a:t>
                      </a:r>
                      <a:r>
                        <a:rPr lang="fr-BE" sz="1400" dirty="0" err="1"/>
                        <a:t>bijeenkomsten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zijn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verboden</a:t>
                      </a:r>
                      <a:r>
                        <a:rPr lang="fr-BE" sz="1400" dirty="0"/>
                        <a:t>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BE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 err="1"/>
                        <a:t>Huwelijken</a:t>
                      </a:r>
                      <a:r>
                        <a:rPr lang="fr-BE" sz="1400" dirty="0"/>
                        <a:t>/</a:t>
                      </a:r>
                      <a:r>
                        <a:rPr lang="fr-BE" sz="1400" dirty="0" err="1"/>
                        <a:t>begrafenissen</a:t>
                      </a:r>
                      <a:r>
                        <a:rPr lang="fr-BE" sz="1400" dirty="0"/>
                        <a:t> in </a:t>
                      </a:r>
                      <a:r>
                        <a:rPr lang="fr-BE" sz="1400" dirty="0" err="1"/>
                        <a:t>zeer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beperkte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kring</a:t>
                      </a:r>
                      <a:r>
                        <a:rPr lang="fr-BE" sz="1400" dirty="0"/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39A5FA50-DD09-45DE-A139-7B13DC79525D}"/>
              </a:ext>
            </a:extLst>
          </p:cNvPr>
          <p:cNvSpPr/>
          <p:nvPr/>
        </p:nvSpPr>
        <p:spPr>
          <a:xfrm>
            <a:off x="5116842" y="693661"/>
            <a:ext cx="2155971" cy="12080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5FEF1-8CEA-4223-AE4E-FD78B369A3CC}"/>
              </a:ext>
            </a:extLst>
          </p:cNvPr>
          <p:cNvSpPr txBox="1"/>
          <p:nvPr/>
        </p:nvSpPr>
        <p:spPr>
          <a:xfrm>
            <a:off x="5447251" y="1123190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fr-B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0022F-C308-4662-8C2B-CCF550289C84}"/>
              </a:ext>
            </a:extLst>
          </p:cNvPr>
          <p:cNvSpPr txBox="1"/>
          <p:nvPr/>
        </p:nvSpPr>
        <p:spPr>
          <a:xfrm>
            <a:off x="5533937" y="2290480"/>
            <a:ext cx="11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4 </a:t>
            </a:r>
            <a:r>
              <a:rPr lang="fr-BE" sz="1600" dirty="0" err="1"/>
              <a:t>mei</a:t>
            </a:r>
            <a:r>
              <a:rPr lang="fr-BE" sz="1600" dirty="0"/>
              <a:t> 2020</a:t>
            </a:r>
          </a:p>
        </p:txBody>
      </p:sp>
      <p:pic>
        <p:nvPicPr>
          <p:cNvPr id="13" name="Graphic 12" descr="Daily calendar">
            <a:extLst>
              <a:ext uri="{FF2B5EF4-FFF2-40B4-BE49-F238E27FC236}">
                <a16:creationId xmlns:a16="http://schemas.microsoft.com/office/drawing/2014/main" id="{11FD8804-DEAA-4C73-8C6E-E0D94DD7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7226" y="1701809"/>
            <a:ext cx="615576" cy="6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1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3D04E8ED-FCC9-4B4E-8169-DBAB31F90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9583"/>
              </p:ext>
            </p:extLst>
          </p:nvPr>
        </p:nvGraphicFramePr>
        <p:xfrm>
          <a:off x="7047594" y="1997740"/>
          <a:ext cx="4721298" cy="3174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790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404508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413894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DAGELIJKS LEVEN 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1a)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622583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Sport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400" b="1" dirty="0" err="1"/>
                        <a:t>Sportieve</a:t>
                      </a:r>
                      <a:r>
                        <a:rPr lang="fr-BE" sz="1400" b="1" dirty="0"/>
                        <a:t> </a:t>
                      </a:r>
                      <a:r>
                        <a:rPr lang="fr-BE" sz="1400" b="1" dirty="0" err="1"/>
                        <a:t>activiteiten</a:t>
                      </a:r>
                      <a:r>
                        <a:rPr lang="fr-BE" sz="1400" b="1" dirty="0"/>
                        <a:t> in de </a:t>
                      </a:r>
                      <a:r>
                        <a:rPr lang="fr-BE" sz="1400" b="1" u="sng" dirty="0" err="1"/>
                        <a:t>buitenlucht</a:t>
                      </a:r>
                      <a:r>
                        <a:rPr lang="fr-BE" sz="1400" b="1" u="none" dirty="0"/>
                        <a:t> en </a:t>
                      </a:r>
                      <a:r>
                        <a:rPr lang="fr-BE" sz="1400" b="1" u="sng" dirty="0" err="1"/>
                        <a:t>zonder</a:t>
                      </a:r>
                      <a:r>
                        <a:rPr lang="fr-BE" sz="1400" b="1" u="sng" dirty="0"/>
                        <a:t> contact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opnieuw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toegelaten</a:t>
                      </a:r>
                      <a:r>
                        <a:rPr lang="fr-BE" sz="1400" dirty="0"/>
                        <a:t> met </a:t>
                      </a:r>
                      <a:r>
                        <a:rPr lang="fr-BE" sz="1400" dirty="0" err="1"/>
                        <a:t>maximaal</a:t>
                      </a:r>
                      <a:r>
                        <a:rPr lang="fr-BE" sz="1400" dirty="0"/>
                        <a:t> </a:t>
                      </a:r>
                      <a:r>
                        <a:rPr lang="fr-BE" sz="1400" b="1" dirty="0"/>
                        <a:t>2 </a:t>
                      </a:r>
                      <a:r>
                        <a:rPr lang="fr-BE" sz="1400" b="1" dirty="0" err="1"/>
                        <a:t>personen</a:t>
                      </a:r>
                      <a:r>
                        <a:rPr lang="fr-BE" sz="1400" b="1" dirty="0"/>
                        <a:t> </a:t>
                      </a:r>
                      <a:r>
                        <a:rPr lang="fr-BE" sz="1400" dirty="0"/>
                        <a:t>(of </a:t>
                      </a:r>
                      <a:r>
                        <a:rPr lang="fr-BE" sz="1400" dirty="0" err="1"/>
                        <a:t>meer</a:t>
                      </a:r>
                      <a:r>
                        <a:rPr lang="fr-BE" sz="1400" dirty="0"/>
                        <a:t> indien onder </a:t>
                      </a:r>
                      <a:r>
                        <a:rPr lang="fr-BE" sz="1400" dirty="0" err="1"/>
                        <a:t>hetzelfde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dak</a:t>
                      </a:r>
                      <a:r>
                        <a:rPr lang="fr-BE" sz="1400" dirty="0"/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1138210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 err="1"/>
                        <a:t>Reizen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Idem</a:t>
                      </a:r>
                      <a:endParaRPr lang="fr-B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</a:tbl>
          </a:graphicData>
        </a:graphic>
      </p:graphicFrame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 dirty="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 dirty="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 dirty="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C876EFF3-98CC-4106-B9F1-9D779F319276}"/>
              </a:ext>
            </a:extLst>
          </p:cNvPr>
          <p:cNvSpPr txBox="1"/>
          <p:nvPr/>
        </p:nvSpPr>
        <p:spPr>
          <a:xfrm>
            <a:off x="927196" y="1214216"/>
            <a:ext cx="10365570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endParaRPr lang="fr-BE" sz="100" b="1" i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sz="16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2C43AF4-63EC-410C-B1AB-03A9A8E2F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10348"/>
              </p:ext>
            </p:extLst>
          </p:nvPr>
        </p:nvGraphicFramePr>
        <p:xfrm>
          <a:off x="423108" y="2012406"/>
          <a:ext cx="471095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258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408696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364305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DAGELIJKS LEVEN 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0)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151946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Sport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Wandelen, lopen en fietsen zijn toegestaan, met inachtneming van de veiligheidsafstanden, het tijdstip van de activiteit en met 1 persoon (of meer, als deze onder hetzelfde dak woont).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BE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05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 err="1"/>
                        <a:t>Reizen</a:t>
                      </a:r>
                      <a:endParaRPr lang="fr-BE" dirty="0"/>
                    </a:p>
                    <a:p>
                      <a:pPr algn="ctr"/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Niet-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essentiële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reizen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binnen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België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naar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het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buitenland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zijn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verboden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78894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39A5FA50-DD09-45DE-A139-7B13DC79525D}"/>
              </a:ext>
            </a:extLst>
          </p:cNvPr>
          <p:cNvSpPr/>
          <p:nvPr/>
        </p:nvSpPr>
        <p:spPr>
          <a:xfrm>
            <a:off x="5134062" y="1027650"/>
            <a:ext cx="2155971" cy="12080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5FEF1-8CEA-4223-AE4E-FD78B369A3CC}"/>
              </a:ext>
            </a:extLst>
          </p:cNvPr>
          <p:cNvSpPr txBox="1"/>
          <p:nvPr/>
        </p:nvSpPr>
        <p:spPr>
          <a:xfrm>
            <a:off x="5431948" y="1421136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fr-B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0022F-C308-4662-8C2B-CCF550289C84}"/>
              </a:ext>
            </a:extLst>
          </p:cNvPr>
          <p:cNvSpPr txBox="1"/>
          <p:nvPr/>
        </p:nvSpPr>
        <p:spPr>
          <a:xfrm>
            <a:off x="5547919" y="2381499"/>
            <a:ext cx="11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4 </a:t>
            </a:r>
            <a:r>
              <a:rPr lang="fr-BE" sz="1600" dirty="0" err="1"/>
              <a:t>mei</a:t>
            </a:r>
            <a:r>
              <a:rPr lang="fr-BE" sz="1600" dirty="0"/>
              <a:t> 2020</a:t>
            </a:r>
          </a:p>
        </p:txBody>
      </p:sp>
      <p:pic>
        <p:nvPicPr>
          <p:cNvPr id="13" name="Graphic 12" descr="Daily calendar">
            <a:extLst>
              <a:ext uri="{FF2B5EF4-FFF2-40B4-BE49-F238E27FC236}">
                <a16:creationId xmlns:a16="http://schemas.microsoft.com/office/drawing/2014/main" id="{11FD8804-DEAA-4C73-8C6E-E0D94DD7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8211" y="1911068"/>
            <a:ext cx="615576" cy="6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54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1900807" y="1614713"/>
            <a:ext cx="8390385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FASE 1b</a:t>
            </a:r>
          </a:p>
        </p:txBody>
      </p:sp>
    </p:spTree>
    <p:extLst>
      <p:ext uri="{BB962C8B-B14F-4D97-AF65-F5344CB8AC3E}">
        <p14:creationId xmlns:p14="http://schemas.microsoft.com/office/powerpoint/2010/main" val="43658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C876EFF3-98CC-4106-B9F1-9D779F319276}"/>
              </a:ext>
            </a:extLst>
          </p:cNvPr>
          <p:cNvSpPr txBox="1"/>
          <p:nvPr/>
        </p:nvSpPr>
        <p:spPr>
          <a:xfrm>
            <a:off x="913215" y="1166868"/>
            <a:ext cx="10365570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endParaRPr lang="fr-BE" sz="100" b="1" i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sz="16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2C43AF4-63EC-410C-B1AB-03A9A8E2F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09625"/>
              </p:ext>
            </p:extLst>
          </p:nvPr>
        </p:nvGraphicFramePr>
        <p:xfrm>
          <a:off x="413215" y="1840433"/>
          <a:ext cx="5047921" cy="3781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413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674508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645123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ECONOMIE 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1a)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231440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Industrie en </a:t>
                      </a:r>
                    </a:p>
                    <a:p>
                      <a:pPr algn="ctr"/>
                      <a:r>
                        <a:rPr lang="fr-BE" dirty="0"/>
                        <a:t>B2B-diensten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 err="1"/>
                        <a:t>Telewerk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blijft</a:t>
                      </a:r>
                      <a:r>
                        <a:rPr lang="fr-BE" sz="1400" dirty="0"/>
                        <a:t> de </a:t>
                      </a:r>
                      <a:r>
                        <a:rPr lang="fr-BE" sz="1400" dirty="0" err="1"/>
                        <a:t>norm</a:t>
                      </a:r>
                      <a:r>
                        <a:rPr lang="fr-BE" sz="14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fr-BE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l-BE" sz="1400" b="0" dirty="0"/>
                        <a:t>Arbeidsorganisatie aan de hand van een algemene gids van goede praktijken voor een geleidelijke herstart.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fr-B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820379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Winkels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Opening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bepaalde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winkels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 +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stoffenwinkels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  <a:tr h="671119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Horeca, </a:t>
                      </a:r>
                      <a:r>
                        <a:rPr lang="fr-BE" dirty="0" err="1"/>
                        <a:t>cultuur</a:t>
                      </a:r>
                      <a:r>
                        <a:rPr lang="fr-BE" dirty="0"/>
                        <a:t>, </a:t>
                      </a:r>
                      <a:r>
                        <a:rPr lang="fr-BE" dirty="0" err="1"/>
                        <a:t>ontspanning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Open: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hotels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alleen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zonder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bar/restaurant)</a:t>
                      </a:r>
                      <a:endParaRPr lang="fr-BE" sz="14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05761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8A3D6F0-74C8-4675-975E-0D1793655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40670"/>
              </p:ext>
            </p:extLst>
          </p:nvPr>
        </p:nvGraphicFramePr>
        <p:xfrm>
          <a:off x="7003929" y="1840433"/>
          <a:ext cx="5172904" cy="3676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413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799491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648263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ECONOMIE 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1b)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161026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Industrie en </a:t>
                      </a:r>
                    </a:p>
                    <a:p>
                      <a:pPr algn="ctr"/>
                      <a:r>
                        <a:rPr lang="fr-BE" dirty="0"/>
                        <a:t>B2B-diensten</a:t>
                      </a:r>
                    </a:p>
                    <a:p>
                      <a:pPr algn="ctr"/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/>
                        <a:t>Idem.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1190813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Winkels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B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Wijdverbreide heropening van winkels </a:t>
                      </a:r>
                      <a:r>
                        <a:rPr kumimoji="0" lang="nl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overleg met sectoren en sociale partners (voorwaarden). </a:t>
                      </a:r>
                      <a:r>
                        <a:rPr kumimoji="0" lang="nl-BE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Onder strikte voorwaarden.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  <a:tr h="648263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Horeca, </a:t>
                      </a:r>
                      <a:r>
                        <a:rPr lang="fr-BE" dirty="0" err="1"/>
                        <a:t>cultuur</a:t>
                      </a:r>
                      <a:r>
                        <a:rPr lang="fr-BE" dirty="0"/>
                        <a:t>, </a:t>
                      </a:r>
                      <a:r>
                        <a:rPr lang="fr-BE" dirty="0" err="1"/>
                        <a:t>ontspanning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Idem</a:t>
                      </a:r>
                      <a:endParaRPr lang="fr-BE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05761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39A5FA50-DD09-45DE-A139-7B13DC79525D}"/>
              </a:ext>
            </a:extLst>
          </p:cNvPr>
          <p:cNvSpPr/>
          <p:nvPr/>
        </p:nvSpPr>
        <p:spPr>
          <a:xfrm>
            <a:off x="5134062" y="1027650"/>
            <a:ext cx="2155971" cy="12080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5FEF1-8CEA-4223-AE4E-FD78B369A3CC}"/>
              </a:ext>
            </a:extLst>
          </p:cNvPr>
          <p:cNvSpPr txBox="1"/>
          <p:nvPr/>
        </p:nvSpPr>
        <p:spPr>
          <a:xfrm>
            <a:off x="5431948" y="1421136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fr-B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0022F-C308-4662-8C2B-CCF550289C84}"/>
              </a:ext>
            </a:extLst>
          </p:cNvPr>
          <p:cNvSpPr txBox="1"/>
          <p:nvPr/>
        </p:nvSpPr>
        <p:spPr>
          <a:xfrm>
            <a:off x="5431949" y="2381499"/>
            <a:ext cx="157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11 </a:t>
            </a:r>
            <a:r>
              <a:rPr lang="fr-BE" sz="1600" dirty="0" err="1"/>
              <a:t>mei</a:t>
            </a:r>
            <a:r>
              <a:rPr lang="fr-BE" sz="1600" dirty="0"/>
              <a:t> 2020</a:t>
            </a:r>
          </a:p>
          <a:p>
            <a:r>
              <a:rPr lang="fr-BE" sz="1600" dirty="0" err="1"/>
              <a:t>Voorwaardelijk</a:t>
            </a:r>
            <a:r>
              <a:rPr lang="fr-BE" sz="1600" dirty="0"/>
              <a:t> </a:t>
            </a:r>
          </a:p>
        </p:txBody>
      </p:sp>
      <p:pic>
        <p:nvPicPr>
          <p:cNvPr id="13" name="Graphic 12" descr="Daily calendar">
            <a:extLst>
              <a:ext uri="{FF2B5EF4-FFF2-40B4-BE49-F238E27FC236}">
                <a16:creationId xmlns:a16="http://schemas.microsoft.com/office/drawing/2014/main" id="{11FD8804-DEAA-4C73-8C6E-E0D94DD7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8211" y="1911068"/>
            <a:ext cx="615576" cy="6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6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1725995" y="1372666"/>
            <a:ext cx="8390385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FASE 2</a:t>
            </a:r>
          </a:p>
        </p:txBody>
      </p:sp>
    </p:spTree>
    <p:extLst>
      <p:ext uri="{BB962C8B-B14F-4D97-AF65-F5344CB8AC3E}">
        <p14:creationId xmlns:p14="http://schemas.microsoft.com/office/powerpoint/2010/main" val="2405995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DF3E7E3A-167C-4985-81D5-6E913BA66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55810"/>
              </p:ext>
            </p:extLst>
          </p:nvPr>
        </p:nvGraphicFramePr>
        <p:xfrm>
          <a:off x="215548" y="862149"/>
          <a:ext cx="5129483" cy="475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491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775992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686787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ECONOMIE</a:t>
                      </a:r>
                    </a:p>
                    <a:p>
                      <a:pPr algn="ctr"/>
                      <a:r>
                        <a:rPr lang="fr-BE" b="1" i="0" dirty="0"/>
                        <a:t>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1b)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453108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Industrie en  B2B-diensten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 err="1"/>
                        <a:t>Telewerk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blijft</a:t>
                      </a:r>
                      <a:r>
                        <a:rPr lang="fr-BE" sz="1400" dirty="0"/>
                        <a:t> de </a:t>
                      </a:r>
                      <a:r>
                        <a:rPr lang="fr-BE" sz="1400" dirty="0" err="1"/>
                        <a:t>norm</a:t>
                      </a:r>
                      <a:r>
                        <a:rPr lang="fr-BE" sz="1400" dirty="0"/>
                        <a:t>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BE" sz="14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l-BE" sz="1400" b="0" dirty="0"/>
                        <a:t>Arbeidsorganisatie aan de hand van een </a:t>
                      </a:r>
                      <a:r>
                        <a:rPr lang="nl-BE" sz="1400" b="1" dirty="0"/>
                        <a:t>algemene gids </a:t>
                      </a:r>
                      <a:r>
                        <a:rPr lang="nl-BE" sz="1400" b="0" dirty="0"/>
                        <a:t>van goede praktijken voor een geleidelijke herstart.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nl-BE" sz="1400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1797722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Winkels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Wijdverbreide heropening van winkels (onder strikte voorwaarden).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  <a:tr h="686787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Horeca, </a:t>
                      </a:r>
                      <a:r>
                        <a:rPr lang="fr-BE" dirty="0" err="1"/>
                        <a:t>cultuur</a:t>
                      </a:r>
                      <a:r>
                        <a:rPr lang="fr-BE" dirty="0"/>
                        <a:t>, </a:t>
                      </a:r>
                      <a:r>
                        <a:rPr lang="fr-BE" dirty="0" err="1"/>
                        <a:t>ontspanning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Idem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als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endParaRPr lang="fr-BE" sz="1400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05761"/>
                  </a:ext>
                </a:extLst>
              </a:tr>
            </a:tbl>
          </a:graphicData>
        </a:graphic>
      </p:graphicFrame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C876EFF3-98CC-4106-B9F1-9D779F319276}"/>
              </a:ext>
            </a:extLst>
          </p:cNvPr>
          <p:cNvSpPr txBox="1"/>
          <p:nvPr/>
        </p:nvSpPr>
        <p:spPr>
          <a:xfrm>
            <a:off x="913215" y="1166868"/>
            <a:ext cx="10365570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endParaRPr lang="fr-BE" sz="100" b="1" i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sz="16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8A3D6F0-74C8-4675-975E-0D1793655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10992"/>
              </p:ext>
            </p:extLst>
          </p:nvPr>
        </p:nvGraphicFramePr>
        <p:xfrm>
          <a:off x="6743658" y="862149"/>
          <a:ext cx="5245454" cy="414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700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838754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668367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ECONOMIE</a:t>
                      </a:r>
                    </a:p>
                    <a:p>
                      <a:pPr algn="ctr"/>
                      <a:r>
                        <a:rPr lang="fr-BE" b="1" i="0" dirty="0"/>
                        <a:t>(</a:t>
                      </a:r>
                      <a:r>
                        <a:rPr lang="fr-BE" b="1" i="0" dirty="0" err="1"/>
                        <a:t>Fase</a:t>
                      </a:r>
                      <a:r>
                        <a:rPr lang="fr-BE" b="1" i="0" dirty="0"/>
                        <a:t> 2)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225585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Industrie en  B2B-diensten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400" dirty="0"/>
                        <a:t>Idem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1065362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Winkels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Bestuderen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en onder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welke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voorwaarden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contactberoepen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hun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activiteit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kunnen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hernemen</a:t>
                      </a: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  <a:tr h="1095118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Horeca, </a:t>
                      </a:r>
                      <a:r>
                        <a:rPr lang="fr-BE" dirty="0" err="1"/>
                        <a:t>cultuur</a:t>
                      </a:r>
                      <a:r>
                        <a:rPr lang="fr-BE" dirty="0"/>
                        <a:t>, </a:t>
                      </a:r>
                      <a:r>
                        <a:rPr lang="fr-BE" dirty="0" err="1"/>
                        <a:t>ontspanning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Overwegen</a:t>
                      </a:r>
                      <a:r>
                        <a:rPr kumimoji="0" lang="fr-B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heropening</a:t>
                      </a:r>
                      <a:r>
                        <a:rPr kumimoji="0" lang="fr-B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musea</a:t>
                      </a:r>
                      <a:r>
                        <a:rPr kumimoji="0" lang="fr-B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onder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voorwaarden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fr-B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05761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39A5FA50-DD09-45DE-A139-7B13DC79525D}"/>
              </a:ext>
            </a:extLst>
          </p:cNvPr>
          <p:cNvSpPr/>
          <p:nvPr/>
        </p:nvSpPr>
        <p:spPr>
          <a:xfrm>
            <a:off x="5134062" y="1027650"/>
            <a:ext cx="2155971" cy="120801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5FEF1-8CEA-4223-AE4E-FD78B369A3CC}"/>
              </a:ext>
            </a:extLst>
          </p:cNvPr>
          <p:cNvSpPr txBox="1"/>
          <p:nvPr/>
        </p:nvSpPr>
        <p:spPr>
          <a:xfrm>
            <a:off x="5431948" y="1421136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fr-B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0022F-C308-4662-8C2B-CCF550289C84}"/>
              </a:ext>
            </a:extLst>
          </p:cNvPr>
          <p:cNvSpPr txBox="1"/>
          <p:nvPr/>
        </p:nvSpPr>
        <p:spPr>
          <a:xfrm>
            <a:off x="5547919" y="2381499"/>
            <a:ext cx="121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18 </a:t>
            </a:r>
            <a:r>
              <a:rPr lang="fr-BE" sz="1600" dirty="0" err="1"/>
              <a:t>mei</a:t>
            </a:r>
            <a:r>
              <a:rPr lang="fr-BE" sz="1600" dirty="0"/>
              <a:t> 2020</a:t>
            </a:r>
          </a:p>
        </p:txBody>
      </p:sp>
      <p:pic>
        <p:nvPicPr>
          <p:cNvPr id="13" name="Graphic 12" descr="Daily calendar">
            <a:extLst>
              <a:ext uri="{FF2B5EF4-FFF2-40B4-BE49-F238E27FC236}">
                <a16:creationId xmlns:a16="http://schemas.microsoft.com/office/drawing/2014/main" id="{11FD8804-DEAA-4C73-8C6E-E0D94DD7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8211" y="1911068"/>
            <a:ext cx="615576" cy="6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38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1DC29B49-F659-4E0B-87C8-1E6BCB838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03471"/>
              </p:ext>
            </p:extLst>
          </p:nvPr>
        </p:nvGraphicFramePr>
        <p:xfrm>
          <a:off x="6968982" y="784987"/>
          <a:ext cx="4856554" cy="506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413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483141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374291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DAGELIJKS LEVEN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521471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 err="1"/>
                        <a:t>Verplaatsingen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dirty="0"/>
                        <a:t>Idem</a:t>
                      </a:r>
                      <a:endParaRPr lang="fr-BE" sz="1200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1515223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Sociaal</a:t>
                      </a:r>
                      <a:r>
                        <a:rPr lang="fr-BE" dirty="0"/>
                        <a:t> en </a:t>
                      </a:r>
                    </a:p>
                    <a:p>
                      <a:pPr algn="ctr"/>
                      <a:r>
                        <a:rPr lang="fr-BE" dirty="0" err="1"/>
                        <a:t>familiaal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leven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200" b="0" dirty="0"/>
                        <a:t>De </a:t>
                      </a:r>
                      <a:r>
                        <a:rPr lang="fr-BE" sz="1200" b="0" dirty="0" err="1"/>
                        <a:t>mogelijkheid</a:t>
                      </a:r>
                      <a:r>
                        <a:rPr lang="fr-BE" sz="1200" b="0" dirty="0"/>
                        <a:t> van </a:t>
                      </a:r>
                      <a:r>
                        <a:rPr lang="fr-BE" sz="1200" b="1" dirty="0"/>
                        <a:t>privé-</a:t>
                      </a:r>
                      <a:r>
                        <a:rPr lang="fr-BE" sz="1200" b="1" dirty="0" err="1"/>
                        <a:t>bijeenkomsten</a:t>
                      </a:r>
                      <a:r>
                        <a:rPr lang="fr-BE" sz="1200" b="1" dirty="0"/>
                        <a:t> </a:t>
                      </a:r>
                      <a:r>
                        <a:rPr lang="fr-BE" sz="1200" b="1" dirty="0" err="1"/>
                        <a:t>thuis</a:t>
                      </a:r>
                      <a:r>
                        <a:rPr lang="fr-BE" sz="1200" b="0" dirty="0"/>
                        <a:t> </a:t>
                      </a:r>
                      <a:r>
                        <a:rPr lang="fr-BE" sz="1200" b="0" dirty="0" err="1"/>
                        <a:t>wordt</a:t>
                      </a:r>
                      <a:r>
                        <a:rPr lang="fr-BE" sz="1200" b="0" dirty="0"/>
                        <a:t> </a:t>
                      </a:r>
                      <a:r>
                        <a:rPr lang="fr-BE" sz="1200" b="0" u="sng" dirty="0" err="1"/>
                        <a:t>bestudeerd</a:t>
                      </a:r>
                      <a:r>
                        <a:rPr lang="fr-BE" sz="1200" b="0" dirty="0"/>
                        <a:t>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BE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200" dirty="0" err="1"/>
                        <a:t>Huwelijken</a:t>
                      </a:r>
                      <a:r>
                        <a:rPr lang="fr-BE" sz="1200" dirty="0"/>
                        <a:t>/</a:t>
                      </a:r>
                      <a:r>
                        <a:rPr lang="fr-BE" sz="1200" dirty="0" err="1"/>
                        <a:t>begrafenissen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kunnen</a:t>
                      </a:r>
                      <a:r>
                        <a:rPr lang="fr-BE" sz="1200" dirty="0"/>
                        <a:t> in </a:t>
                      </a:r>
                      <a:r>
                        <a:rPr lang="fr-BE" sz="1200" b="1" i="0" dirty="0" err="1"/>
                        <a:t>iets</a:t>
                      </a:r>
                      <a:r>
                        <a:rPr lang="fr-BE" sz="1200" b="1" i="0" dirty="0"/>
                        <a:t> </a:t>
                      </a:r>
                      <a:r>
                        <a:rPr lang="fr-BE" sz="1200" b="1" i="0" dirty="0" err="1"/>
                        <a:t>groter</a:t>
                      </a:r>
                      <a:r>
                        <a:rPr lang="fr-BE" sz="1200" b="1" i="0" dirty="0"/>
                        <a:t> </a:t>
                      </a:r>
                      <a:r>
                        <a:rPr lang="fr-BE" sz="1200" b="1" i="0" dirty="0" err="1"/>
                        <a:t>gezelschap</a:t>
                      </a:r>
                      <a:r>
                        <a:rPr lang="fr-BE" sz="1200" b="1" i="0" dirty="0"/>
                        <a:t> </a:t>
                      </a:r>
                      <a:r>
                        <a:rPr lang="fr-BE" sz="1200" dirty="0" err="1"/>
                        <a:t>plaatsvinden</a:t>
                      </a:r>
                      <a:r>
                        <a:rPr lang="fr-BE" sz="1200" dirty="0"/>
                        <a:t> </a:t>
                      </a:r>
                      <a:r>
                        <a:rPr lang="fr-BE" sz="1200" u="sng" dirty="0"/>
                        <a:t>na </a:t>
                      </a:r>
                      <a:r>
                        <a:rPr lang="fr-BE" sz="1200" u="sng" dirty="0" err="1"/>
                        <a:t>evaluatie</a:t>
                      </a:r>
                      <a:r>
                        <a:rPr lang="fr-BE" sz="1200" u="sng" dirty="0"/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  <a:tr h="832201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Sport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Fysieke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sportieve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activiteiten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buiten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kunnen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uitgebreid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worden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naar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meer</a:t>
                      </a:r>
                      <a:r>
                        <a:rPr kumimoji="0" lang="fr-B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dan 2 </a:t>
                      </a:r>
                      <a:r>
                        <a:rPr kumimoji="0" lang="fr-B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BE" sz="1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</a:t>
                      </a:r>
                      <a:r>
                        <a:rPr kumimoji="0" lang="fr-BE" sz="12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evaluatie</a:t>
                      </a:r>
                      <a:r>
                        <a:rPr kumimoji="0" lang="fr-BE" sz="1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BE" b="0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05761"/>
                  </a:ext>
                </a:extLst>
              </a:tr>
              <a:tr h="802177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Reizen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Eéndagsexcursies</a:t>
                      </a:r>
                      <a:r>
                        <a:rPr kumimoji="0" lang="fr-B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het </a:t>
                      </a:r>
                      <a:r>
                        <a:rPr kumimoji="0" lang="fr-B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binnenland</a:t>
                      </a:r>
                      <a:r>
                        <a:rPr kumimoji="0" lang="fr-B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kunnen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overwogen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worden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overleg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 (+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tweede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verblijven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78894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C099D92F-E0D9-43CD-A94C-4E6ABF96B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93973"/>
              </p:ext>
            </p:extLst>
          </p:nvPr>
        </p:nvGraphicFramePr>
        <p:xfrm>
          <a:off x="426451" y="784988"/>
          <a:ext cx="4796565" cy="510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096">
                  <a:extLst>
                    <a:ext uri="{9D8B030D-6E8A-4147-A177-3AD203B41FA5}">
                      <a16:colId xmlns:a16="http://schemas.microsoft.com/office/drawing/2014/main" val="3171620443"/>
                    </a:ext>
                  </a:extLst>
                </a:gridCol>
                <a:gridCol w="2452469">
                  <a:extLst>
                    <a:ext uri="{9D8B030D-6E8A-4147-A177-3AD203B41FA5}">
                      <a16:colId xmlns:a16="http://schemas.microsoft.com/office/drawing/2014/main" val="628439932"/>
                    </a:ext>
                  </a:extLst>
                </a:gridCol>
              </a:tblGrid>
              <a:tr h="378285">
                <a:tc gridSpan="2">
                  <a:txBody>
                    <a:bodyPr/>
                    <a:lstStyle/>
                    <a:p>
                      <a:pPr algn="ctr"/>
                      <a:r>
                        <a:rPr lang="fr-BE" b="1" i="0" dirty="0"/>
                        <a:t>DAGELIJKS LEVEN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3200"/>
                  </a:ext>
                </a:extLst>
              </a:tr>
              <a:tr h="1537706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 err="1"/>
                        <a:t>Verplaatsingen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dirty="0" err="1"/>
                        <a:t>Mensen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moeten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thuis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blijven</a:t>
                      </a:r>
                      <a:r>
                        <a:rPr lang="fr-BE" sz="1200" dirty="0"/>
                        <a:t>. </a:t>
                      </a:r>
                      <a:r>
                        <a:rPr lang="fr-BE" sz="1200" dirty="0" err="1"/>
                        <a:t>Alleen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essentiële</a:t>
                      </a:r>
                      <a:r>
                        <a:rPr lang="fr-BE" sz="1200" dirty="0"/>
                        <a:t> of </a:t>
                      </a:r>
                      <a:r>
                        <a:rPr lang="fr-BE" sz="1200" dirty="0" err="1"/>
                        <a:t>dringende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verplaatsingen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zijn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toegelaten</a:t>
                      </a:r>
                      <a:r>
                        <a:rPr lang="fr-BE" sz="1200" dirty="0"/>
                        <a:t>.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BE" sz="1200" dirty="0"/>
                        <a:t>Neus-mondbescherming is verplicht in het openbaar vervoer voor al wie ouder is dan 12 jaar.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77012"/>
                  </a:ext>
                </a:extLst>
              </a:tr>
              <a:tr h="1237306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Sociaal</a:t>
                      </a:r>
                      <a:r>
                        <a:rPr lang="fr-BE" dirty="0"/>
                        <a:t> en </a:t>
                      </a:r>
                    </a:p>
                    <a:p>
                      <a:pPr algn="ctr"/>
                      <a:r>
                        <a:rPr lang="fr-BE" dirty="0" err="1"/>
                        <a:t>familiaal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leven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200" dirty="0"/>
                        <a:t>Alle </a:t>
                      </a:r>
                      <a:r>
                        <a:rPr lang="fr-BE" sz="1200" dirty="0" err="1"/>
                        <a:t>bijeenkomsten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zijn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verboden</a:t>
                      </a:r>
                      <a:r>
                        <a:rPr lang="fr-BE" sz="1200" dirty="0"/>
                        <a:t>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BE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BE" sz="1200" dirty="0" err="1"/>
                        <a:t>Huwelijken</a:t>
                      </a:r>
                      <a:r>
                        <a:rPr lang="fr-BE" sz="1200" dirty="0"/>
                        <a:t>/</a:t>
                      </a:r>
                      <a:r>
                        <a:rPr lang="fr-BE" sz="1200" dirty="0" err="1"/>
                        <a:t>begrafenissen</a:t>
                      </a:r>
                      <a:r>
                        <a:rPr lang="fr-BE" sz="1200" dirty="0"/>
                        <a:t> in </a:t>
                      </a:r>
                      <a:r>
                        <a:rPr lang="fr-BE" sz="1200" dirty="0" err="1"/>
                        <a:t>zeer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beperkte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kring</a:t>
                      </a:r>
                      <a:r>
                        <a:rPr lang="fr-BE" sz="1200" dirty="0"/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9755"/>
                  </a:ext>
                </a:extLst>
              </a:tr>
              <a:tr h="1311392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Sport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200" dirty="0" err="1"/>
                        <a:t>Sportieve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activiteiten</a:t>
                      </a:r>
                      <a:r>
                        <a:rPr lang="fr-BE" sz="1200" dirty="0"/>
                        <a:t> in de </a:t>
                      </a:r>
                      <a:r>
                        <a:rPr lang="fr-BE" sz="1200" dirty="0" err="1"/>
                        <a:t>buitenlucht</a:t>
                      </a:r>
                      <a:r>
                        <a:rPr lang="fr-BE" sz="1200" dirty="0"/>
                        <a:t> en </a:t>
                      </a:r>
                      <a:r>
                        <a:rPr lang="fr-BE" sz="1200" dirty="0" err="1"/>
                        <a:t>zonder</a:t>
                      </a:r>
                      <a:r>
                        <a:rPr lang="fr-BE" sz="1200" dirty="0"/>
                        <a:t> contact </a:t>
                      </a:r>
                      <a:r>
                        <a:rPr lang="fr-BE" sz="1200" dirty="0" err="1"/>
                        <a:t>opnieuw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toegelaten</a:t>
                      </a:r>
                      <a:r>
                        <a:rPr lang="fr-BE" sz="1200" dirty="0"/>
                        <a:t> (tennis, </a:t>
                      </a:r>
                      <a:r>
                        <a:rPr lang="fr-BE" sz="1200" dirty="0" err="1"/>
                        <a:t>vissen</a:t>
                      </a:r>
                      <a:r>
                        <a:rPr lang="fr-BE" sz="1200" dirty="0"/>
                        <a:t>, golf, </a:t>
                      </a:r>
                      <a:r>
                        <a:rPr lang="fr-BE" sz="1200" dirty="0" err="1"/>
                        <a:t>atletiek</a:t>
                      </a:r>
                      <a:r>
                        <a:rPr lang="fr-BE" sz="1200" dirty="0"/>
                        <a:t>, kayak </a:t>
                      </a:r>
                      <a:r>
                        <a:rPr lang="fr-BE" sz="1200" dirty="0" err="1"/>
                        <a:t>enz</a:t>
                      </a:r>
                      <a:r>
                        <a:rPr lang="fr-BE" sz="1200" dirty="0"/>
                        <a:t>) met </a:t>
                      </a:r>
                      <a:r>
                        <a:rPr lang="fr-BE" sz="1200" dirty="0" err="1"/>
                        <a:t>maximaal</a:t>
                      </a:r>
                      <a:r>
                        <a:rPr lang="fr-BE" sz="1200" dirty="0"/>
                        <a:t> 2 </a:t>
                      </a:r>
                      <a:r>
                        <a:rPr lang="fr-BE" sz="1200" dirty="0" err="1"/>
                        <a:t>personen</a:t>
                      </a:r>
                      <a:r>
                        <a:rPr lang="fr-BE" sz="1200" dirty="0"/>
                        <a:t> (of </a:t>
                      </a:r>
                      <a:r>
                        <a:rPr lang="fr-BE" sz="1200" dirty="0" err="1"/>
                        <a:t>meer</a:t>
                      </a:r>
                      <a:r>
                        <a:rPr lang="fr-BE" sz="1200" dirty="0"/>
                        <a:t> indien onder </a:t>
                      </a:r>
                      <a:r>
                        <a:rPr lang="fr-BE" sz="1200" dirty="0" err="1"/>
                        <a:t>hetzelfde</a:t>
                      </a:r>
                      <a:r>
                        <a:rPr lang="fr-BE" sz="1200" dirty="0"/>
                        <a:t> </a:t>
                      </a:r>
                      <a:r>
                        <a:rPr lang="fr-BE" sz="1200" dirty="0" err="1"/>
                        <a:t>dak</a:t>
                      </a:r>
                      <a:r>
                        <a:rPr lang="fr-BE" sz="1200" dirty="0"/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05761"/>
                  </a:ext>
                </a:extLst>
              </a:tr>
              <a:tr h="619930"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Reizen</a:t>
                      </a:r>
                      <a:endParaRPr lang="fr-B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Niet-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essentiële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reizen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binnen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België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naar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het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buitenland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zijn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verboden</a:t>
                      </a:r>
                      <a:r>
                        <a:rPr kumimoji="0" lang="fr-B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fr-BE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78894"/>
                  </a:ext>
                </a:extLst>
              </a:tr>
            </a:tbl>
          </a:graphicData>
        </a:graphic>
      </p:graphicFrame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9A5FA50-DD09-45DE-A139-7B13DC79525D}"/>
              </a:ext>
            </a:extLst>
          </p:cNvPr>
          <p:cNvSpPr/>
          <p:nvPr/>
        </p:nvSpPr>
        <p:spPr>
          <a:xfrm>
            <a:off x="5134062" y="1027650"/>
            <a:ext cx="2155971" cy="120801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5FEF1-8CEA-4223-AE4E-FD78B369A3CC}"/>
              </a:ext>
            </a:extLst>
          </p:cNvPr>
          <p:cNvSpPr txBox="1"/>
          <p:nvPr/>
        </p:nvSpPr>
        <p:spPr>
          <a:xfrm>
            <a:off x="5431948" y="1421136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fr-B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0022F-C308-4662-8C2B-CCF550289C84}"/>
              </a:ext>
            </a:extLst>
          </p:cNvPr>
          <p:cNvSpPr txBox="1"/>
          <p:nvPr/>
        </p:nvSpPr>
        <p:spPr>
          <a:xfrm>
            <a:off x="5547919" y="2381499"/>
            <a:ext cx="1261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18 </a:t>
            </a:r>
            <a:r>
              <a:rPr lang="fr-BE" sz="1600" dirty="0" err="1"/>
              <a:t>mei</a:t>
            </a:r>
            <a:r>
              <a:rPr lang="fr-BE" sz="1600" dirty="0"/>
              <a:t> 2020</a:t>
            </a:r>
          </a:p>
        </p:txBody>
      </p:sp>
      <p:pic>
        <p:nvPicPr>
          <p:cNvPr id="13" name="Graphic 12" descr="Daily calendar">
            <a:extLst>
              <a:ext uri="{FF2B5EF4-FFF2-40B4-BE49-F238E27FC236}">
                <a16:creationId xmlns:a16="http://schemas.microsoft.com/office/drawing/2014/main" id="{11FD8804-DEAA-4C73-8C6E-E0D94DD7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8211" y="1911068"/>
            <a:ext cx="615576" cy="6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pic>
        <p:nvPicPr>
          <p:cNvPr id="1026" name="6198D371-D8D5-4B07-9C13-C4371E10C569" descr="6198D371-D8D5-4B07-9C13-C4371E10C569">
            <a:extLst>
              <a:ext uri="{FF2B5EF4-FFF2-40B4-BE49-F238E27FC236}">
                <a16:creationId xmlns:a16="http://schemas.microsoft.com/office/drawing/2014/main" id="{53B30325-F017-4992-B40E-1496BD0DF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92" y="1812736"/>
            <a:ext cx="6978306" cy="377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1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 dirty="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 dirty="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 dirty="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1900807" y="1614713"/>
            <a:ext cx="8390385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ONDERWIJS</a:t>
            </a:r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E18D3680-E612-47D2-AB8F-447F1599124E}"/>
              </a:ext>
            </a:extLst>
          </p:cNvPr>
          <p:cNvSpPr txBox="1"/>
          <p:nvPr/>
        </p:nvSpPr>
        <p:spPr>
          <a:xfrm>
            <a:off x="2398991" y="2294446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Point de focus</a:t>
            </a:r>
            <a:endParaRPr lang="nl-BE" cap="all" spc="230" dirty="0">
              <a:latin typeface="Venti CF Light"/>
              <a:cs typeface="Venti CF Light"/>
            </a:endParaRPr>
          </a:p>
        </p:txBody>
      </p:sp>
    </p:spTree>
    <p:extLst>
      <p:ext uri="{BB962C8B-B14F-4D97-AF65-F5344CB8AC3E}">
        <p14:creationId xmlns:p14="http://schemas.microsoft.com/office/powerpoint/2010/main" val="948254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D4AD6-9F36-4740-8675-CAD13C0E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4" y="951306"/>
            <a:ext cx="105156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fr-FR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Doelgroep</a:t>
            </a:r>
            <a:endParaRPr lang="fr-FR" sz="3600" b="1" dirty="0">
              <a:solidFill>
                <a:srgbClr val="DE01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B3459-91F4-8842-85A8-858661141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48285"/>
            <a:ext cx="9576486" cy="4351338"/>
          </a:xfrm>
        </p:spPr>
        <p:txBody>
          <a:bodyPr>
            <a:normAutofit fontScale="70000" lnSpcReduction="20000"/>
          </a:bodyPr>
          <a:lstStyle/>
          <a:p>
            <a:r>
              <a:rPr lang="fr-BE" b="1" dirty="0" err="1">
                <a:solidFill>
                  <a:srgbClr val="DE0133"/>
                </a:solidFill>
              </a:rPr>
              <a:t>Kleuterschool</a:t>
            </a:r>
            <a:r>
              <a:rPr lang="fr-BE" b="1" dirty="0">
                <a:solidFill>
                  <a:srgbClr val="DE0133"/>
                </a:solidFill>
              </a:rPr>
              <a:t>: </a:t>
            </a:r>
            <a:r>
              <a:rPr lang="fr-BE" dirty="0"/>
              <a:t>de </a:t>
            </a:r>
            <a:r>
              <a:rPr lang="fr-BE" dirty="0" err="1"/>
              <a:t>lessen</a:t>
            </a:r>
            <a:r>
              <a:rPr lang="fr-BE" dirty="0"/>
              <a:t> </a:t>
            </a:r>
            <a:r>
              <a:rPr lang="fr-BE" dirty="0" err="1"/>
              <a:t>blijven</a:t>
            </a:r>
            <a:r>
              <a:rPr lang="fr-BE" dirty="0"/>
              <a:t> </a:t>
            </a:r>
            <a:r>
              <a:rPr lang="fr-BE" dirty="0" err="1"/>
              <a:t>geschorst</a:t>
            </a:r>
            <a:r>
              <a:rPr lang="fr-BE" dirty="0"/>
              <a:t> (</a:t>
            </a:r>
            <a:r>
              <a:rPr lang="fr-BE" dirty="0" err="1"/>
              <a:t>tot</a:t>
            </a:r>
            <a:r>
              <a:rPr lang="fr-BE" dirty="0"/>
              <a:t> </a:t>
            </a:r>
            <a:r>
              <a:rPr lang="fr-BE" dirty="0" err="1"/>
              <a:t>minstens</a:t>
            </a:r>
            <a:r>
              <a:rPr lang="fr-BE" dirty="0"/>
              <a:t> </a:t>
            </a:r>
            <a:r>
              <a:rPr lang="fr-BE" dirty="0" err="1"/>
              <a:t>einde</a:t>
            </a:r>
            <a:r>
              <a:rPr lang="fr-BE" dirty="0"/>
              <a:t> </a:t>
            </a:r>
            <a:r>
              <a:rPr lang="fr-BE" dirty="0" err="1"/>
              <a:t>mei</a:t>
            </a:r>
            <a:r>
              <a:rPr lang="fr-BE"/>
              <a:t>).</a:t>
            </a:r>
            <a:br>
              <a:rPr lang="fr-BE" dirty="0"/>
            </a:br>
            <a:endParaRPr lang="fr-BE" dirty="0"/>
          </a:p>
          <a:p>
            <a:r>
              <a:rPr lang="fr-BE" b="1" dirty="0">
                <a:solidFill>
                  <a:srgbClr val="DE0133"/>
                </a:solidFill>
              </a:rPr>
              <a:t>Basis- en/of </a:t>
            </a:r>
            <a:r>
              <a:rPr lang="fr-BE" b="1" dirty="0" err="1">
                <a:solidFill>
                  <a:srgbClr val="DE0133"/>
                </a:solidFill>
              </a:rPr>
              <a:t>middelbare</a:t>
            </a:r>
            <a:r>
              <a:rPr lang="fr-BE" b="1" dirty="0">
                <a:solidFill>
                  <a:srgbClr val="DE0133"/>
                </a:solidFill>
              </a:rPr>
              <a:t> </a:t>
            </a:r>
            <a:r>
              <a:rPr lang="fr-BE" b="1" dirty="0" err="1">
                <a:solidFill>
                  <a:srgbClr val="DE0133"/>
                </a:solidFill>
              </a:rPr>
              <a:t>scholen</a:t>
            </a:r>
            <a:r>
              <a:rPr lang="fr-BE" b="1" dirty="0">
                <a:solidFill>
                  <a:srgbClr val="DE0133"/>
                </a:solidFill>
              </a:rPr>
              <a:t>: </a:t>
            </a:r>
            <a:r>
              <a:rPr lang="fr-BE" dirty="0" err="1"/>
              <a:t>herstart</a:t>
            </a:r>
            <a:r>
              <a:rPr lang="fr-BE" dirty="0"/>
              <a:t> van de </a:t>
            </a:r>
            <a:r>
              <a:rPr lang="fr-BE" dirty="0" err="1"/>
              <a:t>lessen</a:t>
            </a:r>
            <a:r>
              <a:rPr lang="fr-BE" dirty="0"/>
              <a:t> op </a:t>
            </a:r>
            <a:r>
              <a:rPr lang="fr-BE" dirty="0" err="1"/>
              <a:t>school</a:t>
            </a:r>
            <a:r>
              <a:rPr lang="fr-BE" dirty="0"/>
              <a:t> (met </a:t>
            </a:r>
            <a:r>
              <a:rPr lang="fr-BE" dirty="0" err="1"/>
              <a:t>een</a:t>
            </a:r>
            <a:r>
              <a:rPr lang="fr-BE" dirty="0"/>
              <a:t> te </a:t>
            </a:r>
            <a:r>
              <a:rPr lang="fr-BE" dirty="0" err="1"/>
              <a:t>bepalen</a:t>
            </a:r>
            <a:r>
              <a:rPr lang="fr-BE" dirty="0"/>
              <a:t> </a:t>
            </a:r>
            <a:r>
              <a:rPr lang="fr-BE" dirty="0" err="1"/>
              <a:t>aantal</a:t>
            </a:r>
            <a:r>
              <a:rPr lang="fr-BE" dirty="0"/>
              <a:t> </a:t>
            </a:r>
            <a:r>
              <a:rPr lang="fr-BE" dirty="0" err="1"/>
              <a:t>lesdagen</a:t>
            </a:r>
            <a:r>
              <a:rPr lang="fr-BE" dirty="0"/>
              <a:t>) 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maximum van 3 </a:t>
            </a:r>
            <a:r>
              <a:rPr lang="fr-BE" dirty="0" err="1"/>
              <a:t>leerjaren</a:t>
            </a:r>
            <a:r>
              <a:rPr lang="fr-BE" dirty="0"/>
              <a:t> per </a:t>
            </a:r>
            <a:r>
              <a:rPr lang="fr-BE" dirty="0" err="1"/>
              <a:t>onderwijsniveau</a:t>
            </a:r>
            <a:r>
              <a:rPr lang="fr-BE" dirty="0"/>
              <a:t>. </a:t>
            </a:r>
            <a:r>
              <a:rPr lang="fr-BE" dirty="0" err="1"/>
              <a:t>Klassen</a:t>
            </a:r>
            <a:r>
              <a:rPr lang="fr-BE" dirty="0"/>
              <a:t> </a:t>
            </a:r>
            <a:r>
              <a:rPr lang="fr-BE" dirty="0" err="1"/>
              <a:t>worden</a:t>
            </a:r>
            <a:r>
              <a:rPr lang="fr-BE" dirty="0"/>
              <a:t> </a:t>
            </a:r>
            <a:r>
              <a:rPr lang="fr-BE" dirty="0" err="1"/>
              <a:t>opgesplitst</a:t>
            </a:r>
            <a:r>
              <a:rPr lang="fr-BE" dirty="0"/>
              <a:t> in </a:t>
            </a:r>
            <a:r>
              <a:rPr lang="fr-BE" dirty="0" err="1"/>
              <a:t>kleinere</a:t>
            </a:r>
            <a:r>
              <a:rPr lang="fr-BE" dirty="0"/>
              <a:t> </a:t>
            </a:r>
            <a:r>
              <a:rPr lang="fr-BE" dirty="0" err="1"/>
              <a:t>groepen</a:t>
            </a:r>
            <a:r>
              <a:rPr lang="fr-BE" dirty="0"/>
              <a:t> en </a:t>
            </a:r>
            <a:r>
              <a:rPr lang="fr-BE" dirty="0" err="1"/>
              <a:t>ze</a:t>
            </a:r>
            <a:r>
              <a:rPr lang="fr-BE" dirty="0"/>
              <a:t> </a:t>
            </a:r>
            <a:r>
              <a:rPr lang="fr-BE" dirty="0" err="1"/>
              <a:t>krijgen</a:t>
            </a:r>
            <a:r>
              <a:rPr lang="fr-BE" dirty="0"/>
              <a:t> </a:t>
            </a:r>
            <a:r>
              <a:rPr lang="fr-BE" dirty="0" err="1"/>
              <a:t>gelijktijdig</a:t>
            </a:r>
            <a:r>
              <a:rPr lang="fr-BE" dirty="0"/>
              <a:t> </a:t>
            </a:r>
            <a:r>
              <a:rPr lang="fr-BE" dirty="0" err="1"/>
              <a:t>lessen</a:t>
            </a:r>
            <a:r>
              <a:rPr lang="fr-BE" dirty="0"/>
              <a:t> op </a:t>
            </a:r>
            <a:r>
              <a:rPr lang="fr-BE" dirty="0" err="1"/>
              <a:t>school</a:t>
            </a:r>
            <a:r>
              <a:rPr lang="fr-BE" dirty="0"/>
              <a:t> of </a:t>
            </a:r>
            <a:r>
              <a:rPr lang="fr-BE" dirty="0" err="1"/>
              <a:t>worden</a:t>
            </a:r>
            <a:r>
              <a:rPr lang="fr-BE" dirty="0"/>
              <a:t> </a:t>
            </a:r>
            <a:r>
              <a:rPr lang="fr-BE" dirty="0" err="1"/>
              <a:t>opgesplitst</a:t>
            </a:r>
            <a:r>
              <a:rPr lang="fr-BE" dirty="0"/>
              <a:t> in </a:t>
            </a:r>
            <a:r>
              <a:rPr lang="fr-BE" dirty="0" err="1"/>
              <a:t>kleine</a:t>
            </a:r>
            <a:r>
              <a:rPr lang="fr-BE" dirty="0"/>
              <a:t> </a:t>
            </a:r>
            <a:r>
              <a:rPr lang="fr-BE" dirty="0" err="1"/>
              <a:t>groepen</a:t>
            </a:r>
            <a:r>
              <a:rPr lang="fr-BE" dirty="0"/>
              <a:t> die </a:t>
            </a:r>
            <a:r>
              <a:rPr lang="fr-BE" dirty="0" err="1"/>
              <a:t>blended</a:t>
            </a:r>
            <a:r>
              <a:rPr lang="fr-BE" dirty="0"/>
              <a:t> </a:t>
            </a:r>
            <a:r>
              <a:rPr lang="fr-BE" dirty="0" err="1"/>
              <a:t>onderwijs</a:t>
            </a:r>
            <a:r>
              <a:rPr lang="fr-BE" dirty="0"/>
              <a:t> </a:t>
            </a:r>
            <a:r>
              <a:rPr lang="fr-BE" dirty="0" err="1"/>
              <a:t>krijgen</a:t>
            </a:r>
            <a:r>
              <a:rPr lang="fr-BE" dirty="0"/>
              <a:t>. In </a:t>
            </a:r>
            <a:r>
              <a:rPr lang="fr-BE" dirty="0" err="1"/>
              <a:t>afwijking</a:t>
            </a:r>
            <a:r>
              <a:rPr lang="fr-BE" dirty="0"/>
              <a:t> van de </a:t>
            </a:r>
            <a:r>
              <a:rPr lang="fr-BE" dirty="0" err="1"/>
              <a:t>voorgestelde</a:t>
            </a:r>
            <a:r>
              <a:rPr lang="fr-BE" dirty="0"/>
              <a:t> </a:t>
            </a:r>
            <a:r>
              <a:rPr lang="fr-BE" dirty="0" err="1"/>
              <a:t>fasering</a:t>
            </a:r>
            <a:r>
              <a:rPr lang="fr-BE" dirty="0"/>
              <a:t> kan, </a:t>
            </a:r>
            <a:r>
              <a:rPr lang="fr-BE" dirty="0" err="1"/>
              <a:t>bij</a:t>
            </a:r>
            <a:r>
              <a:rPr lang="fr-BE" dirty="0"/>
              <a:t> </a:t>
            </a:r>
            <a:r>
              <a:rPr lang="fr-BE" dirty="0" err="1"/>
              <a:t>wijze</a:t>
            </a:r>
            <a:r>
              <a:rPr lang="fr-BE" dirty="0"/>
              <a:t> van </a:t>
            </a:r>
            <a:r>
              <a:rPr lang="fr-BE" dirty="0" err="1"/>
              <a:t>proef</a:t>
            </a:r>
            <a:r>
              <a:rPr lang="fr-BE" dirty="0"/>
              <a:t>, </a:t>
            </a:r>
            <a:r>
              <a:rPr lang="fr-BE" dirty="0" err="1"/>
              <a:t>reeds</a:t>
            </a:r>
            <a:r>
              <a:rPr lang="fr-BE" dirty="0"/>
              <a:t> </a:t>
            </a:r>
            <a:r>
              <a:rPr lang="fr-BE" dirty="0" err="1"/>
              <a:t>gestart</a:t>
            </a:r>
            <a:r>
              <a:rPr lang="fr-BE" dirty="0"/>
              <a:t> </a:t>
            </a:r>
            <a:r>
              <a:rPr lang="fr-BE" dirty="0" err="1"/>
              <a:t>worden</a:t>
            </a:r>
            <a:r>
              <a:rPr lang="fr-BE" dirty="0"/>
              <a:t> op 15 </a:t>
            </a:r>
            <a:r>
              <a:rPr lang="fr-BE" dirty="0" err="1"/>
              <a:t>mei</a:t>
            </a:r>
            <a:r>
              <a:rPr lang="fr-BE" dirty="0"/>
              <a:t>. </a:t>
            </a:r>
            <a:br>
              <a:rPr lang="fr-BE" dirty="0"/>
            </a:br>
            <a:endParaRPr lang="fr-BE" dirty="0"/>
          </a:p>
          <a:p>
            <a:r>
              <a:rPr lang="fr-BE" dirty="0"/>
              <a:t>Focus op </a:t>
            </a:r>
            <a:r>
              <a:rPr lang="fr-BE" b="1" dirty="0" err="1">
                <a:solidFill>
                  <a:srgbClr val="DE0133"/>
                </a:solidFill>
              </a:rPr>
              <a:t>afstudeerjaren</a:t>
            </a:r>
            <a:r>
              <a:rPr lang="fr-BE" dirty="0"/>
              <a:t>, </a:t>
            </a:r>
            <a:r>
              <a:rPr lang="fr-BE" b="1" dirty="0" err="1">
                <a:solidFill>
                  <a:srgbClr val="DE0133"/>
                </a:solidFill>
              </a:rPr>
              <a:t>studenten</a:t>
            </a:r>
            <a:r>
              <a:rPr lang="fr-BE" b="1" dirty="0">
                <a:solidFill>
                  <a:srgbClr val="DE0133"/>
                </a:solidFill>
              </a:rPr>
              <a:t> met </a:t>
            </a:r>
            <a:r>
              <a:rPr lang="fr-BE" b="1" dirty="0" err="1">
                <a:solidFill>
                  <a:srgbClr val="DE0133"/>
                </a:solidFill>
              </a:rPr>
              <a:t>hoge</a:t>
            </a:r>
            <a:r>
              <a:rPr lang="fr-BE" b="1" dirty="0">
                <a:solidFill>
                  <a:srgbClr val="DE0133"/>
                </a:solidFill>
              </a:rPr>
              <a:t> </a:t>
            </a:r>
            <a:r>
              <a:rPr lang="fr-BE" b="1" dirty="0" err="1">
                <a:solidFill>
                  <a:srgbClr val="DE0133"/>
                </a:solidFill>
              </a:rPr>
              <a:t>leerbehoeften</a:t>
            </a:r>
            <a:r>
              <a:rPr lang="fr-BE" b="1" dirty="0">
                <a:solidFill>
                  <a:srgbClr val="DE0133"/>
                </a:solidFill>
              </a:rPr>
              <a:t> </a:t>
            </a:r>
            <a:r>
              <a:rPr lang="fr-BE" dirty="0"/>
              <a:t>(die </a:t>
            </a:r>
            <a:r>
              <a:rPr lang="fr-BE" dirty="0" err="1"/>
              <a:t>individueel</a:t>
            </a:r>
            <a:r>
              <a:rPr lang="fr-BE" dirty="0"/>
              <a:t> op </a:t>
            </a:r>
            <a:r>
              <a:rPr lang="fr-BE" dirty="0" err="1"/>
              <a:t>school</a:t>
            </a:r>
            <a:r>
              <a:rPr lang="fr-BE" dirty="0"/>
              <a:t> </a:t>
            </a:r>
            <a:r>
              <a:rPr lang="fr-BE" dirty="0" err="1"/>
              <a:t>kunnen</a:t>
            </a:r>
            <a:r>
              <a:rPr lang="fr-BE" dirty="0"/>
              <a:t> </a:t>
            </a:r>
            <a:r>
              <a:rPr lang="fr-BE" dirty="0" err="1"/>
              <a:t>worden</a:t>
            </a:r>
            <a:r>
              <a:rPr lang="fr-BE" dirty="0"/>
              <a:t> </a:t>
            </a:r>
            <a:r>
              <a:rPr lang="fr-BE" dirty="0" err="1"/>
              <a:t>uitgenodigd</a:t>
            </a:r>
            <a:r>
              <a:rPr lang="fr-BE" dirty="0"/>
              <a:t>) en </a:t>
            </a:r>
            <a:r>
              <a:rPr lang="fr-BE" b="1" dirty="0" err="1">
                <a:solidFill>
                  <a:srgbClr val="DE0133"/>
                </a:solidFill>
              </a:rPr>
              <a:t>beroepsrichtingen</a:t>
            </a:r>
            <a:r>
              <a:rPr lang="fr-BE" dirty="0"/>
              <a:t>.</a:t>
            </a:r>
          </a:p>
          <a:p>
            <a:r>
              <a:rPr lang="fr-BE" dirty="0" err="1"/>
              <a:t>Scholen</a:t>
            </a:r>
            <a:r>
              <a:rPr lang="fr-BE" dirty="0"/>
              <a:t> </a:t>
            </a:r>
            <a:r>
              <a:rPr lang="fr-BE" dirty="0" err="1"/>
              <a:t>blijven</a:t>
            </a:r>
            <a:r>
              <a:rPr lang="fr-BE" dirty="0"/>
              <a:t> open </a:t>
            </a:r>
            <a:r>
              <a:rPr lang="fr-BE" dirty="0" err="1"/>
              <a:t>voor</a:t>
            </a:r>
            <a:r>
              <a:rPr lang="fr-BE" dirty="0"/>
              <a:t> de </a:t>
            </a:r>
            <a:r>
              <a:rPr lang="fr-BE" b="1" dirty="0" err="1">
                <a:solidFill>
                  <a:srgbClr val="DE0133"/>
                </a:solidFill>
              </a:rPr>
              <a:t>opvang</a:t>
            </a:r>
            <a:r>
              <a:rPr lang="fr-BE" b="1" dirty="0">
                <a:solidFill>
                  <a:srgbClr val="DE0133"/>
                </a:solidFill>
              </a:rPr>
              <a:t> van </a:t>
            </a:r>
            <a:r>
              <a:rPr lang="fr-BE" b="1" dirty="0" err="1">
                <a:solidFill>
                  <a:srgbClr val="DE0133"/>
                </a:solidFill>
              </a:rPr>
              <a:t>kinderen</a:t>
            </a:r>
            <a:r>
              <a:rPr lang="fr-BE" dirty="0"/>
              <a:t> </a:t>
            </a:r>
            <a:r>
              <a:rPr lang="fr-BE" dirty="0" err="1"/>
              <a:t>waarvan</a:t>
            </a:r>
            <a:r>
              <a:rPr lang="fr-BE" dirty="0"/>
              <a:t> de </a:t>
            </a:r>
            <a:r>
              <a:rPr lang="fr-BE" dirty="0" err="1"/>
              <a:t>ouders</a:t>
            </a:r>
            <a:r>
              <a:rPr lang="fr-BE" dirty="0"/>
              <a:t> (1) in de </a:t>
            </a:r>
            <a:r>
              <a:rPr lang="fr-BE" dirty="0" err="1"/>
              <a:t>gezondheidszorg</a:t>
            </a:r>
            <a:r>
              <a:rPr lang="fr-BE" dirty="0"/>
              <a:t> of in </a:t>
            </a:r>
            <a:r>
              <a:rPr lang="fr-BE" dirty="0" err="1"/>
              <a:t>andere</a:t>
            </a:r>
            <a:r>
              <a:rPr lang="fr-BE" dirty="0"/>
              <a:t> </a:t>
            </a:r>
            <a:r>
              <a:rPr lang="fr-BE" dirty="0" err="1"/>
              <a:t>essentiële</a:t>
            </a:r>
            <a:r>
              <a:rPr lang="fr-BE" dirty="0"/>
              <a:t> </a:t>
            </a:r>
            <a:r>
              <a:rPr lang="fr-BE" dirty="0" err="1"/>
              <a:t>sectoren</a:t>
            </a:r>
            <a:r>
              <a:rPr lang="fr-BE" dirty="0"/>
              <a:t> </a:t>
            </a:r>
            <a:r>
              <a:rPr lang="fr-BE" dirty="0" err="1"/>
              <a:t>werken</a:t>
            </a:r>
            <a:r>
              <a:rPr lang="fr-BE" dirty="0"/>
              <a:t> (2) </a:t>
            </a:r>
            <a:r>
              <a:rPr lang="fr-BE" dirty="0" err="1"/>
              <a:t>geen</a:t>
            </a:r>
            <a:r>
              <a:rPr lang="fr-BE" dirty="0"/>
              <a:t> </a:t>
            </a:r>
            <a:r>
              <a:rPr lang="fr-BE" dirty="0" err="1"/>
              <a:t>andere</a:t>
            </a:r>
            <a:r>
              <a:rPr lang="fr-BE" dirty="0"/>
              <a:t> </a:t>
            </a:r>
            <a:r>
              <a:rPr lang="fr-BE" dirty="0" err="1"/>
              <a:t>mogelijkheden</a:t>
            </a:r>
            <a:r>
              <a:rPr lang="fr-BE" dirty="0"/>
              <a:t> </a:t>
            </a:r>
            <a:r>
              <a:rPr lang="fr-BE" dirty="0" err="1"/>
              <a:t>hebben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de </a:t>
            </a:r>
            <a:r>
              <a:rPr lang="fr-BE" dirty="0" err="1"/>
              <a:t>opvang</a:t>
            </a:r>
            <a:r>
              <a:rPr lang="fr-BE" dirty="0"/>
              <a:t> van </a:t>
            </a:r>
            <a:r>
              <a:rPr lang="fr-BE" dirty="0" err="1"/>
              <a:t>kinderen</a:t>
            </a:r>
            <a:r>
              <a:rPr lang="fr-BE" dirty="0"/>
              <a:t> </a:t>
            </a:r>
            <a:r>
              <a:rPr lang="fr-BE" dirty="0" err="1"/>
              <a:t>terwijl</a:t>
            </a:r>
            <a:r>
              <a:rPr lang="fr-BE" dirty="0"/>
              <a:t> </a:t>
            </a:r>
            <a:r>
              <a:rPr lang="fr-BE" dirty="0" err="1"/>
              <a:t>ze</a:t>
            </a:r>
            <a:r>
              <a:rPr lang="fr-BE" dirty="0"/>
              <a:t> </a:t>
            </a:r>
            <a:r>
              <a:rPr lang="fr-BE" dirty="0" err="1"/>
              <a:t>werken</a:t>
            </a:r>
            <a:r>
              <a:rPr lang="fr-BE" dirty="0"/>
              <a:t>.</a:t>
            </a:r>
          </a:p>
          <a:p>
            <a:r>
              <a:rPr lang="fr-BE" b="1" dirty="0" err="1">
                <a:solidFill>
                  <a:srgbClr val="DE0133"/>
                </a:solidFill>
              </a:rPr>
              <a:t>V</a:t>
            </a:r>
            <a:r>
              <a:rPr lang="fr-BE" sz="2900" b="1" dirty="0" err="1">
                <a:solidFill>
                  <a:srgbClr val="DE0133"/>
                </a:solidFill>
              </a:rPr>
              <a:t>erplaatsingen</a:t>
            </a:r>
            <a:r>
              <a:rPr lang="fr-BE" sz="2900" b="1" dirty="0">
                <a:solidFill>
                  <a:srgbClr val="DE0133"/>
                </a:solidFill>
              </a:rPr>
              <a:t> </a:t>
            </a:r>
            <a:r>
              <a:rPr lang="fr-BE" dirty="0"/>
              <a:t>in het </a:t>
            </a:r>
            <a:r>
              <a:rPr lang="fr-BE" dirty="0" err="1"/>
              <a:t>kader</a:t>
            </a:r>
            <a:r>
              <a:rPr lang="fr-BE" dirty="0"/>
              <a:t> van </a:t>
            </a:r>
            <a:r>
              <a:rPr lang="fr-BE" dirty="0" err="1"/>
              <a:t>onderwijs</a:t>
            </a:r>
            <a:r>
              <a:rPr lang="fr-BE" dirty="0"/>
              <a:t> </a:t>
            </a:r>
            <a:r>
              <a:rPr lang="fr-BE" dirty="0" err="1"/>
              <a:t>worden</a:t>
            </a:r>
            <a:r>
              <a:rPr lang="fr-BE" dirty="0"/>
              <a:t> </a:t>
            </a:r>
            <a:r>
              <a:rPr lang="fr-BE" dirty="0" err="1"/>
              <a:t>beschouwd</a:t>
            </a:r>
            <a:r>
              <a:rPr lang="fr-BE" dirty="0"/>
              <a:t> </a:t>
            </a:r>
            <a:r>
              <a:rPr lang="fr-BE" dirty="0" err="1"/>
              <a:t>als</a:t>
            </a:r>
            <a:r>
              <a:rPr lang="fr-BE" dirty="0"/>
              <a:t> </a:t>
            </a:r>
            <a:r>
              <a:rPr lang="fr-BE" dirty="0" err="1"/>
              <a:t>essentiële</a:t>
            </a:r>
            <a:r>
              <a:rPr lang="fr-BE" dirty="0"/>
              <a:t> </a:t>
            </a:r>
            <a:r>
              <a:rPr lang="fr-BE" dirty="0" err="1"/>
              <a:t>verplaatsingen</a:t>
            </a:r>
            <a:r>
              <a:rPr lang="fr-BE" dirty="0"/>
              <a:t>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874C981-550F-594B-8D21-316FAC59F79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8C56C4-CF99-8549-938B-83C76E7452E6}"/>
                </a:ext>
              </a:extLst>
            </p:cNvPr>
            <p:cNvSpPr/>
            <p:nvPr/>
          </p:nvSpPr>
          <p:spPr>
            <a:xfrm>
              <a:off x="0" y="0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F14DB9-D40E-534C-89E9-C9FA18A20A79}"/>
                </a:ext>
              </a:extLst>
            </p:cNvPr>
            <p:cNvSpPr/>
            <p:nvPr/>
          </p:nvSpPr>
          <p:spPr>
            <a:xfrm>
              <a:off x="11252886" y="5918886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Graphique 8" descr="Trombone">
            <a:extLst>
              <a:ext uri="{FF2B5EF4-FFF2-40B4-BE49-F238E27FC236}">
                <a16:creationId xmlns:a16="http://schemas.microsoft.com/office/drawing/2014/main" id="{F3B55C92-08F1-1B4E-95E0-3669007F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133" y="2569779"/>
            <a:ext cx="559232" cy="5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3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33FC9-28BB-F343-AB03-4425C77E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4" y="939114"/>
            <a:ext cx="105156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Algemeen</a:t>
            </a:r>
            <a:endParaRPr lang="fr-FR" sz="3600" b="1" dirty="0">
              <a:solidFill>
                <a:srgbClr val="DE01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7C08B0-3E84-F848-8E71-36B44461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902" y="2541803"/>
            <a:ext cx="95988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algemene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principe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het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risico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overdracht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in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schoolcontext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minimaliseren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toepassen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fysieke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handhygiëne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mondmaskers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klinische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thuis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blijven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evenals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kinderen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personeelsleden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risicogroepen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behoren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zullen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zijner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gedefinieerd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kinderen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onderwijs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gegeven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middel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afstandsonderwijs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063D787-C852-4C43-B591-0A6F19FEE1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C4E509-65DC-4A4F-8998-4E938A6A1CD0}"/>
                </a:ext>
              </a:extLst>
            </p:cNvPr>
            <p:cNvSpPr/>
            <p:nvPr/>
          </p:nvSpPr>
          <p:spPr>
            <a:xfrm>
              <a:off x="0" y="0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AC6E06-69B6-424E-B72E-73713A762924}"/>
                </a:ext>
              </a:extLst>
            </p:cNvPr>
            <p:cNvSpPr/>
            <p:nvPr/>
          </p:nvSpPr>
          <p:spPr>
            <a:xfrm>
              <a:off x="11252886" y="5918886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Graphique 6" descr="Personne confuse">
            <a:extLst>
              <a:ext uri="{FF2B5EF4-FFF2-40B4-BE49-F238E27FC236}">
                <a16:creationId xmlns:a16="http://schemas.microsoft.com/office/drawing/2014/main" id="{878FBAE1-29B5-A84C-88A9-1B4F6833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178" y="2541803"/>
            <a:ext cx="647700" cy="647700"/>
          </a:xfrm>
          <a:prstGeom prst="rect">
            <a:avLst/>
          </a:prstGeom>
        </p:spPr>
      </p:pic>
      <p:pic>
        <p:nvPicPr>
          <p:cNvPr id="8" name="Graphique 7" descr="Présentation avec média">
            <a:extLst>
              <a:ext uri="{FF2B5EF4-FFF2-40B4-BE49-F238E27FC236}">
                <a16:creationId xmlns:a16="http://schemas.microsoft.com/office/drawing/2014/main" id="{70615596-44D9-EC45-AEAA-B4532692D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178" y="4187828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5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2FE76-3E63-CC49-9E76-1A72BBE3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4" y="939114"/>
            <a:ext cx="105156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Mondmaskers</a:t>
            </a:r>
            <a:r>
              <a:rPr lang="fr-BE" sz="3600" b="1" dirty="0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uitrusting</a:t>
            </a:r>
            <a:endParaRPr lang="fr-FR" sz="3600" b="1" dirty="0">
              <a:solidFill>
                <a:srgbClr val="DE01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C5FA0-5713-BB43-BB1B-05E05464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698" y="2603391"/>
            <a:ext cx="93145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Minstens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ouder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dan 12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personeelsleden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 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hele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dag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mondmasker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neus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mondbescherming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dragen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 (artisanale of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comfortmaskers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op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voorwaarde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volgens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richtlijnen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vervangen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).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FFP2-maskers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niet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aanbevolen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Onderhoudspersoneel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gezondheidswerkers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bovendien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handschoenen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dragen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321D138-0FB3-C043-B351-CB3567484D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F6126C-F0A7-E445-8AEE-6B8D82746DCC}"/>
                </a:ext>
              </a:extLst>
            </p:cNvPr>
            <p:cNvSpPr/>
            <p:nvPr/>
          </p:nvSpPr>
          <p:spPr>
            <a:xfrm>
              <a:off x="0" y="0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F0A164-9247-624E-87DD-68EDFA5C8612}"/>
                </a:ext>
              </a:extLst>
            </p:cNvPr>
            <p:cNvSpPr/>
            <p:nvPr/>
          </p:nvSpPr>
          <p:spPr>
            <a:xfrm>
              <a:off x="11252886" y="5918886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Graphique 6" descr="Médical">
            <a:extLst>
              <a:ext uri="{FF2B5EF4-FFF2-40B4-BE49-F238E27FC236}">
                <a16:creationId xmlns:a16="http://schemas.microsoft.com/office/drawing/2014/main" id="{8013045F-57D2-EE47-83C2-4502CC6C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114" y="2603391"/>
            <a:ext cx="632041" cy="632041"/>
          </a:xfrm>
          <a:prstGeom prst="rect">
            <a:avLst/>
          </a:prstGeom>
        </p:spPr>
      </p:pic>
      <p:pic>
        <p:nvPicPr>
          <p:cNvPr id="8" name="Graphique 7" descr="Main levée">
            <a:extLst>
              <a:ext uri="{FF2B5EF4-FFF2-40B4-BE49-F238E27FC236}">
                <a16:creationId xmlns:a16="http://schemas.microsoft.com/office/drawing/2014/main" id="{45661BD1-14DD-674D-A8FD-F43FF7F71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114" y="5625846"/>
            <a:ext cx="603936" cy="6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63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72867-4001-114D-AAE1-4E5E91B2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4" y="939114"/>
            <a:ext cx="105156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Handhygiëne</a:t>
            </a:r>
            <a:endParaRPr lang="fr-FR" sz="3600" b="1" dirty="0">
              <a:solidFill>
                <a:srgbClr val="DE01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A58693-6FA6-1142-A3BF-0D73DDB1D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564" y="2837872"/>
            <a:ext cx="9582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(water en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zeep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alcoholgel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toegepast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betreden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betreden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klaslokaal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(na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speeltijd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toiletbezoek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na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hoesten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niezen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na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bedienen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distributiemachine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verlaten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1C8E6EB-021A-B745-B103-74BC366E1D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0D0CB2-4BD6-CB45-BE5D-2F79A3314361}"/>
                </a:ext>
              </a:extLst>
            </p:cNvPr>
            <p:cNvSpPr/>
            <p:nvPr/>
          </p:nvSpPr>
          <p:spPr>
            <a:xfrm>
              <a:off x="0" y="0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8D65A9-E89D-C440-ACD9-DA611A3DBEDA}"/>
                </a:ext>
              </a:extLst>
            </p:cNvPr>
            <p:cNvSpPr/>
            <p:nvPr/>
          </p:nvSpPr>
          <p:spPr>
            <a:xfrm>
              <a:off x="11252886" y="5918886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Graphique 6" descr="Langue des signes">
            <a:extLst>
              <a:ext uri="{FF2B5EF4-FFF2-40B4-BE49-F238E27FC236}">
                <a16:creationId xmlns:a16="http://schemas.microsoft.com/office/drawing/2014/main" id="{93B03D8E-6F0C-EE4D-9EAA-AC87E9AD3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114" y="2837872"/>
            <a:ext cx="832536" cy="83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3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DE245-0A4E-B943-A0DE-E0D949FD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4" y="939114"/>
            <a:ext cx="105156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Organisatie</a:t>
            </a:r>
            <a:r>
              <a:rPr lang="fr-BE" sz="3600" b="1" dirty="0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van de </a:t>
            </a: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klassen</a:t>
            </a:r>
            <a:endParaRPr lang="fr-FR" sz="3600" b="1" dirty="0">
              <a:solidFill>
                <a:srgbClr val="DE01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37606D-7C54-ED4B-B2A8-B9DC675E7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428" y="2506662"/>
            <a:ext cx="9500286" cy="4351338"/>
          </a:xfrm>
        </p:spPr>
        <p:txBody>
          <a:bodyPr>
            <a:normAutofit fontScale="77500" lnSpcReduction="20000"/>
          </a:bodyPr>
          <a:lstStyle/>
          <a:p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Binnen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onderwijs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georganiseerd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klassen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maximaal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 van 4 m</a:t>
            </a:r>
            <a:r>
              <a:rPr lang="fr-BE" b="1" baseline="30000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per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m</a:t>
            </a:r>
            <a:r>
              <a:rPr lang="fr-BE" b="1" baseline="30000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extra per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leerkracht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stoelen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de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tafel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opgesteld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tafels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voorkeur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dicht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muren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plaatsen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klaslokaal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dienen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vast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chemie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fysica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/biologie)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georganiseerd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waarbij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bewogen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en/of 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nauwe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interactie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De les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lichamelijke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opvoeding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kan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gehandhaafd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maar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aangepast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om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fysieke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behouden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met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grotere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afstanden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inspanning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resulteert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sterkere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ademhaling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gezorgd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sterkere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klassen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gebruikelijk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hetzij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kunstmatige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systemen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(er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specifieke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instructies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gegeven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ventilatiesystemen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hetzij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ramen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klaslokalen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in open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aanbevolen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2B8DE8C-BC80-0E49-B70F-F87F8D0DC3A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020518-B70D-D541-847A-1DB785D4C1BF}"/>
                </a:ext>
              </a:extLst>
            </p:cNvPr>
            <p:cNvSpPr/>
            <p:nvPr/>
          </p:nvSpPr>
          <p:spPr>
            <a:xfrm>
              <a:off x="0" y="0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4198E5-5FBE-6A47-9EE3-CE514BE0186A}"/>
                </a:ext>
              </a:extLst>
            </p:cNvPr>
            <p:cNvSpPr/>
            <p:nvPr/>
          </p:nvSpPr>
          <p:spPr>
            <a:xfrm>
              <a:off x="11252886" y="5918886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Graphique 6" descr="Enseignant">
            <a:extLst>
              <a:ext uri="{FF2B5EF4-FFF2-40B4-BE49-F238E27FC236}">
                <a16:creationId xmlns:a16="http://schemas.microsoft.com/office/drawing/2014/main" id="{EA69BBD3-EB29-7849-BF76-0BA3C5B85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114" y="2400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23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924EB-19E6-4842-84A3-5C682071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4" y="939114"/>
            <a:ext cx="105156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nl-BE" sz="3600" b="1" dirty="0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Schoolorganisatie</a:t>
            </a:r>
            <a:endParaRPr lang="fr-FR" sz="3600" b="1" dirty="0">
              <a:solidFill>
                <a:srgbClr val="DE01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9DB850-979D-364E-8F9D-84F32701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428" y="2506662"/>
            <a:ext cx="9500286" cy="4351338"/>
          </a:xfrm>
        </p:spPr>
        <p:txBody>
          <a:bodyPr>
            <a:normAutofit fontScale="70000" lnSpcReduction="20000"/>
          </a:bodyPr>
          <a:lstStyle/>
          <a:p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Voorbereidende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vergaderingen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met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personeel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maximaal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gehouden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videoconferenties</a:t>
            </a:r>
            <a:r>
              <a:rPr lang="fr-B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heropening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kan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personeel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nog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heropening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fysiek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uitgenodigd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ouders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gehouden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videoconferenties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 niet-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essentiële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vergaderingen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afgelast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900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toegang</a:t>
            </a:r>
            <a:r>
              <a:rPr lang="fr-BE" sz="2900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900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fr-BE" sz="2900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900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BE" sz="2900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fr-BE" sz="2900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uitgang</a:t>
            </a:r>
            <a:r>
              <a:rPr lang="fr-BE" sz="2900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fr-BE" sz="2900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speeltijden</a:t>
            </a:r>
            <a:r>
              <a:rPr lang="fr-BE" sz="2900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de </a:t>
            </a:r>
            <a:r>
              <a:rPr lang="fr-BE" sz="2900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refter</a:t>
            </a:r>
            <a:r>
              <a:rPr lang="fr-BE" sz="2900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georganiseerd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&gt; 1,5 m per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leerling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(of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oppervlakte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7m2) kan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gerespecteerd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Dit kan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georganiseerd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langere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in-/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uitgangstijden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alternerende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speel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- en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reftertijden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900" dirty="0" err="1">
                <a:latin typeface="Arial" panose="020B0604020202020204" pitchFamily="34" charset="0"/>
                <a:cs typeface="Arial" panose="020B0604020202020204" pitchFamily="34" charset="0"/>
              </a:rPr>
              <a:t>warme</a:t>
            </a:r>
            <a:r>
              <a:rPr lang="fr-BE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900" dirty="0" err="1">
                <a:latin typeface="Arial" panose="020B0604020202020204" pitchFamily="34" charset="0"/>
                <a:cs typeface="Arial" panose="020B0604020202020204" pitchFamily="34" charset="0"/>
              </a:rPr>
              <a:t>maaltijden</a:t>
            </a:r>
            <a:r>
              <a:rPr lang="fr-BE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geserveerd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refter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voorkeur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koude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brood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maaltijden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voorkeur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900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organisatievergaderingen</a:t>
            </a:r>
            <a:r>
              <a:rPr lang="fr-BE" sz="2900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medewerkers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voorkeur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buiten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of in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omgeving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minimum van 4m</a:t>
            </a:r>
            <a:r>
              <a:rPr lang="fr-BE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 per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medewerker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gehouden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686F746-733C-7D48-A6A7-AF7995D903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3EB748-4156-604E-A32F-038B357C7492}"/>
                </a:ext>
              </a:extLst>
            </p:cNvPr>
            <p:cNvSpPr/>
            <p:nvPr/>
          </p:nvSpPr>
          <p:spPr>
            <a:xfrm>
              <a:off x="0" y="0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318852-E61F-2A42-BEE8-706D15873C71}"/>
                </a:ext>
              </a:extLst>
            </p:cNvPr>
            <p:cNvSpPr/>
            <p:nvPr/>
          </p:nvSpPr>
          <p:spPr>
            <a:xfrm>
              <a:off x="11252886" y="5918886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Graphique 7" descr="Livre ouvert">
            <a:extLst>
              <a:ext uri="{FF2B5EF4-FFF2-40B4-BE49-F238E27FC236}">
                <a16:creationId xmlns:a16="http://schemas.microsoft.com/office/drawing/2014/main" id="{446AE1DF-E085-804B-950F-6DCD82FAD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114" y="2403691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6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1B292-6C9C-334D-8B0D-62EDF82E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4" y="939114"/>
            <a:ext cx="105156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fr-FR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Toiletten</a:t>
            </a:r>
            <a:endParaRPr lang="fr-FR" sz="3600" b="1" dirty="0">
              <a:solidFill>
                <a:srgbClr val="DE01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57A23-3B99-7F4D-9939-8A205CBA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2754313"/>
            <a:ext cx="8991600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toegang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toiletten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beperkt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aantal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wasbakken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voorzien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zeep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wegwerpdoekjes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affiches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opgehangen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sanitair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om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personeel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eraan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herinneren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toilet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gesloten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deksel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spoelen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B8BC643-C892-E046-91AE-BE87B43C4CC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94047D-4864-2E4D-9AB1-13871E6A3638}"/>
                </a:ext>
              </a:extLst>
            </p:cNvPr>
            <p:cNvSpPr/>
            <p:nvPr/>
          </p:nvSpPr>
          <p:spPr>
            <a:xfrm>
              <a:off x="0" y="0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E396E2-F864-AB4B-94CD-B86DC90D5D9F}"/>
                </a:ext>
              </a:extLst>
            </p:cNvPr>
            <p:cNvSpPr/>
            <p:nvPr/>
          </p:nvSpPr>
          <p:spPr>
            <a:xfrm>
              <a:off x="11252886" y="5918886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Graphique 6" descr="Toilettes">
            <a:extLst>
              <a:ext uri="{FF2B5EF4-FFF2-40B4-BE49-F238E27FC236}">
                <a16:creationId xmlns:a16="http://schemas.microsoft.com/office/drawing/2014/main" id="{249AA8D8-5E75-CA46-94C8-D2E0AAD4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1009" y="2754313"/>
            <a:ext cx="842963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11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81A14-15F6-1249-89A3-590964B7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4" y="939114"/>
            <a:ext cx="105156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nl-BE" sz="3600" b="1" dirty="0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Schoonmaak</a:t>
            </a:r>
            <a:endParaRPr lang="fr-FR" sz="3600" b="1" dirty="0">
              <a:solidFill>
                <a:srgbClr val="DE01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9B31A-0486-0443-862C-467FBBA8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394" y="2417655"/>
            <a:ext cx="9418320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klassen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schoongemaakt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tafels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apparatuur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wat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handen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kan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aangeraakt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schooldag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na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sanitair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gecontroleerd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eventueel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dag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schoongemaakt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3D22482-E6DE-594E-A92E-E0975F3DF64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9CEF56-3686-B94F-9209-7A7EE57BAD0F}"/>
                </a:ext>
              </a:extLst>
            </p:cNvPr>
            <p:cNvSpPr/>
            <p:nvPr/>
          </p:nvSpPr>
          <p:spPr>
            <a:xfrm>
              <a:off x="0" y="0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5AC904-F23F-594E-9BB8-D4C5C0FD8F72}"/>
                </a:ext>
              </a:extLst>
            </p:cNvPr>
            <p:cNvSpPr/>
            <p:nvPr/>
          </p:nvSpPr>
          <p:spPr>
            <a:xfrm>
              <a:off x="11252886" y="5918886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1BAD126F-B6CC-CD44-AF89-658BD8801191}"/>
              </a:ext>
            </a:extLst>
          </p:cNvPr>
          <p:cNvGrpSpPr/>
          <p:nvPr/>
        </p:nvGrpSpPr>
        <p:grpSpPr>
          <a:xfrm>
            <a:off x="939114" y="2417655"/>
            <a:ext cx="757238" cy="2985981"/>
            <a:chOff x="1055794" y="2741827"/>
            <a:chExt cx="757238" cy="2985981"/>
          </a:xfrm>
        </p:grpSpPr>
        <p:pic>
          <p:nvPicPr>
            <p:cNvPr id="8" name="Graphique 7" descr="Serpillière et seau">
              <a:extLst>
                <a:ext uri="{FF2B5EF4-FFF2-40B4-BE49-F238E27FC236}">
                  <a16:creationId xmlns:a16="http://schemas.microsoft.com/office/drawing/2014/main" id="{2420697C-50DA-8048-BBD9-6F905A857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5794" y="2741827"/>
              <a:ext cx="757238" cy="757238"/>
            </a:xfrm>
            <a:prstGeom prst="rect">
              <a:avLst/>
            </a:prstGeom>
          </p:spPr>
        </p:pic>
        <p:pic>
          <p:nvPicPr>
            <p:cNvPr id="9" name="Graphique 8" descr="Bulles">
              <a:extLst>
                <a:ext uri="{FF2B5EF4-FFF2-40B4-BE49-F238E27FC236}">
                  <a16:creationId xmlns:a16="http://schemas.microsoft.com/office/drawing/2014/main" id="{CE2B326B-19E1-B24E-BFDF-66A8D0662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5794" y="4970570"/>
              <a:ext cx="757238" cy="757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674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2D241-EF7B-114E-B63D-4DAED351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4" y="939114"/>
            <a:ext cx="105156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Eerste</a:t>
            </a:r>
            <a:r>
              <a:rPr lang="fr-BE" sz="3600" b="1" dirty="0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hulp</a:t>
            </a:r>
            <a:r>
              <a:rPr lang="fr-BE" sz="3600" b="1" dirty="0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zieke</a:t>
            </a:r>
            <a:r>
              <a:rPr lang="fr-BE" sz="3600" b="1" dirty="0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leerling</a:t>
            </a:r>
            <a:r>
              <a:rPr lang="fr-BE" sz="3600" b="1" dirty="0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personeelslid</a:t>
            </a:r>
            <a:r>
              <a:rPr lang="fr-BE" sz="3600" b="1" dirty="0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algemene</a:t>
            </a:r>
            <a:r>
              <a:rPr lang="fr-BE" sz="3600" b="1" dirty="0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BE" sz="3600" b="1" dirty="0" err="1">
                <a:solidFill>
                  <a:srgbClr val="DE01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gezondheid</a:t>
            </a:r>
            <a:endParaRPr lang="fr-FR" sz="3600" b="1" dirty="0">
              <a:solidFill>
                <a:srgbClr val="DE01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996C60-03C3-8846-B9EA-186CE18F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594582"/>
            <a:ext cx="9500286" cy="41414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Ouders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symptomen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onmiddellijk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gecontacteerd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hun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ophalen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Het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contacten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getest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specifieke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</a:t>
            </a:r>
            <a:r>
              <a:rPr lang="fr-BE" b="1" dirty="0">
                <a:solidFill>
                  <a:srgbClr val="DE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voorzien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zieke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uitgerust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digitale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thermometer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die op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kan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handschoenen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mondmaskers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persoon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die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begeleidt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terwijl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ouders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wachten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ruimte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idealiter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geventileerd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 Er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gemaakt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CLB’s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zodat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tekenen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psychologische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nood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vertonen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geïdentificeerd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verzorgd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doorverwezen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hulp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samenwerking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ouders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357EA07-72C5-D84A-A1A6-8518FF2D8BB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BFB2F3-3119-334A-9187-D81FDCE2BE23}"/>
                </a:ext>
              </a:extLst>
            </p:cNvPr>
            <p:cNvSpPr/>
            <p:nvPr/>
          </p:nvSpPr>
          <p:spPr>
            <a:xfrm>
              <a:off x="0" y="0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5AE794-D2CF-6848-8398-0C714B6BD9C1}"/>
                </a:ext>
              </a:extLst>
            </p:cNvPr>
            <p:cNvSpPr/>
            <p:nvPr/>
          </p:nvSpPr>
          <p:spPr>
            <a:xfrm>
              <a:off x="11252886" y="5918886"/>
              <a:ext cx="939114" cy="939114"/>
            </a:xfrm>
            <a:prstGeom prst="rect">
              <a:avLst/>
            </a:prstGeom>
            <a:solidFill>
              <a:srgbClr val="DE0133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Graphique 6" descr="Trousse de premiers secours">
            <a:extLst>
              <a:ext uri="{FF2B5EF4-FFF2-40B4-BE49-F238E27FC236}">
                <a16:creationId xmlns:a16="http://schemas.microsoft.com/office/drawing/2014/main" id="{160D547A-EFB7-3140-8FF7-36AAEAE84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114" y="3829050"/>
            <a:ext cx="657225" cy="657225"/>
          </a:xfrm>
          <a:prstGeom prst="rect">
            <a:avLst/>
          </a:prstGeom>
        </p:spPr>
      </p:pic>
      <p:pic>
        <p:nvPicPr>
          <p:cNvPr id="8" name="Graphique 7" descr="Combiné">
            <a:extLst>
              <a:ext uri="{FF2B5EF4-FFF2-40B4-BE49-F238E27FC236}">
                <a16:creationId xmlns:a16="http://schemas.microsoft.com/office/drawing/2014/main" id="{E8FF472B-59AD-5D4B-8E68-27BB2ADD2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114" y="2631916"/>
            <a:ext cx="6572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6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2067510" y="1596958"/>
            <a:ext cx="8056980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WAAR ZIJN WE?</a:t>
            </a:r>
          </a:p>
        </p:txBody>
      </p:sp>
    </p:spTree>
    <p:extLst>
      <p:ext uri="{BB962C8B-B14F-4D97-AF65-F5344CB8AC3E}">
        <p14:creationId xmlns:p14="http://schemas.microsoft.com/office/powerpoint/2010/main" val="1905595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1900807" y="1614713"/>
            <a:ext cx="8390385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FASE 3</a:t>
            </a:r>
          </a:p>
        </p:txBody>
      </p:sp>
    </p:spTree>
    <p:extLst>
      <p:ext uri="{BB962C8B-B14F-4D97-AF65-F5344CB8AC3E}">
        <p14:creationId xmlns:p14="http://schemas.microsoft.com/office/powerpoint/2010/main" val="2379180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 dirty="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 dirty="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 dirty="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C876EFF3-98CC-4106-B9F1-9D779F319276}"/>
              </a:ext>
            </a:extLst>
          </p:cNvPr>
          <p:cNvSpPr txBox="1"/>
          <p:nvPr/>
        </p:nvSpPr>
        <p:spPr>
          <a:xfrm>
            <a:off x="913215" y="1166868"/>
            <a:ext cx="10365570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fr-BE" b="1" dirty="0">
              <a:solidFill>
                <a:schemeClr val="accent4">
                  <a:lumMod val="60000"/>
                  <a:lumOff val="40000"/>
                </a:schemeClr>
              </a:solidFill>
              <a:cs typeface="Calibri"/>
              <a:sym typeface="Symbol" panose="05050102010706020507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endParaRPr lang="fr-BE" b="1" i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Timing: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ten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vroegste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8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juni</a:t>
            </a:r>
            <a:endParaRPr lang="fr-FR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dirty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FR" dirty="0"/>
              <a:t>Te </a:t>
            </a:r>
            <a:r>
              <a:rPr lang="fr-FR" dirty="0" err="1"/>
              <a:t>bestuderen</a:t>
            </a:r>
            <a:endParaRPr lang="fr-FR" dirty="0"/>
          </a:p>
          <a:p>
            <a:pPr lvl="1" algn="just"/>
            <a:endParaRPr lang="fr-FR" dirty="0"/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nl-BE" dirty="0"/>
              <a:t>De modaliteiten van de eventuele en geleidelijke heropening van de restaurants en later ook van cafés en bars enz. </a:t>
            </a:r>
          </a:p>
          <a:p>
            <a:pPr lvl="2" algn="just"/>
            <a:endParaRPr lang="fr-FR" dirty="0"/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fr-FR" dirty="0" err="1"/>
              <a:t>Jeugdbewegingskampen</a:t>
            </a:r>
            <a:r>
              <a:rPr lang="fr-FR" dirty="0"/>
              <a:t> en </a:t>
            </a:r>
            <a:r>
              <a:rPr lang="fr-FR" dirty="0" err="1"/>
              <a:t>zomerstages</a:t>
            </a:r>
            <a:r>
              <a:rPr lang="fr-FR" dirty="0"/>
              <a:t> (</a:t>
            </a:r>
            <a:r>
              <a:rPr lang="fr-FR" dirty="0" err="1"/>
              <a:t>beslissing</a:t>
            </a:r>
            <a:r>
              <a:rPr lang="fr-FR" dirty="0"/>
              <a:t> </a:t>
            </a:r>
            <a:r>
              <a:rPr lang="fr-FR" dirty="0" err="1"/>
              <a:t>tegen</a:t>
            </a:r>
            <a:r>
              <a:rPr lang="fr-FR" dirty="0"/>
              <a:t> </a:t>
            </a:r>
            <a:r>
              <a:rPr lang="fr-FR" dirty="0" err="1"/>
              <a:t>eind</a:t>
            </a:r>
            <a:r>
              <a:rPr lang="fr-FR" dirty="0"/>
              <a:t> </a:t>
            </a:r>
            <a:r>
              <a:rPr lang="fr-FR" dirty="0" err="1"/>
              <a:t>mei</a:t>
            </a:r>
            <a:r>
              <a:rPr lang="fr-FR" dirty="0"/>
              <a:t>)</a:t>
            </a: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endParaRPr lang="fr-FR" dirty="0"/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fr-FR" dirty="0" err="1"/>
              <a:t>Meerdaagse</a:t>
            </a:r>
            <a:r>
              <a:rPr lang="fr-FR" dirty="0"/>
              <a:t> </a:t>
            </a:r>
            <a:r>
              <a:rPr lang="fr-FR" dirty="0" err="1"/>
              <a:t>reizen</a:t>
            </a:r>
            <a:r>
              <a:rPr lang="fr-FR" dirty="0"/>
              <a:t> (</a:t>
            </a:r>
            <a:r>
              <a:rPr lang="fr-FR" dirty="0" err="1"/>
              <a:t>binnen</a:t>
            </a:r>
            <a:r>
              <a:rPr lang="fr-FR" dirty="0"/>
              <a:t> en </a:t>
            </a:r>
            <a:r>
              <a:rPr lang="fr-FR" dirty="0" err="1"/>
              <a:t>buiten</a:t>
            </a:r>
            <a:r>
              <a:rPr lang="fr-FR" dirty="0"/>
              <a:t> </a:t>
            </a:r>
            <a:r>
              <a:rPr lang="fr-FR" dirty="0" err="1"/>
              <a:t>België</a:t>
            </a:r>
            <a:r>
              <a:rPr lang="fr-FR" dirty="0"/>
              <a:t>)</a:t>
            </a: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endParaRPr lang="fr-FR" dirty="0"/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fr-FR" dirty="0" err="1"/>
              <a:t>Toeristische</a:t>
            </a:r>
            <a:r>
              <a:rPr lang="fr-FR" dirty="0"/>
              <a:t> </a:t>
            </a:r>
            <a:r>
              <a:rPr lang="fr-FR" dirty="0" err="1"/>
              <a:t>attracties</a:t>
            </a:r>
            <a:r>
              <a:rPr lang="fr-FR" dirty="0"/>
              <a:t> (</a:t>
            </a:r>
            <a:r>
              <a:rPr lang="fr-FR" dirty="0" err="1"/>
              <a:t>dierentuinen</a:t>
            </a:r>
            <a:r>
              <a:rPr lang="fr-FR" dirty="0"/>
              <a:t>, </a:t>
            </a:r>
            <a:r>
              <a:rPr lang="fr-FR" dirty="0" err="1"/>
              <a:t>pretparken</a:t>
            </a:r>
            <a:r>
              <a:rPr lang="fr-FR" dirty="0"/>
              <a:t> </a:t>
            </a:r>
            <a:r>
              <a:rPr lang="fr-FR" dirty="0" err="1"/>
              <a:t>enz</a:t>
            </a:r>
            <a:r>
              <a:rPr lang="fr-FR" dirty="0"/>
              <a:t>.)</a:t>
            </a: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endParaRPr lang="fr-FR" dirty="0"/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fr-FR" dirty="0" err="1"/>
              <a:t>Kleinere</a:t>
            </a:r>
            <a:r>
              <a:rPr lang="fr-FR" dirty="0"/>
              <a:t> </a:t>
            </a:r>
            <a:r>
              <a:rPr lang="fr-FR" dirty="0" err="1"/>
              <a:t>openluchtevenementen</a:t>
            </a:r>
            <a:r>
              <a:rPr lang="fr-FR" dirty="0"/>
              <a:t> (MAAR dus </a:t>
            </a:r>
            <a:r>
              <a:rPr lang="fr-FR" dirty="0" err="1"/>
              <a:t>geen</a:t>
            </a:r>
            <a:r>
              <a:rPr lang="fr-FR" dirty="0"/>
              <a:t> massa-</a:t>
            </a:r>
            <a:r>
              <a:rPr lang="fr-FR" dirty="0" err="1"/>
              <a:t>evenementen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festivals </a:t>
            </a:r>
            <a:r>
              <a:rPr lang="fr-FR" dirty="0" err="1"/>
              <a:t>tot</a:t>
            </a:r>
            <a:r>
              <a:rPr lang="fr-FR" dirty="0"/>
              <a:t> en met 31 </a:t>
            </a:r>
            <a:r>
              <a:rPr lang="fr-FR" dirty="0" err="1"/>
              <a:t>augustus</a:t>
            </a:r>
            <a:r>
              <a:rPr lang="fr-FR" dirty="0"/>
              <a:t>)</a:t>
            </a:r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48520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1900807" y="1614713"/>
            <a:ext cx="8390385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Wanneer zullen we slagen?</a:t>
            </a:r>
          </a:p>
        </p:txBody>
      </p:sp>
    </p:spTree>
    <p:extLst>
      <p:ext uri="{BB962C8B-B14F-4D97-AF65-F5344CB8AC3E}">
        <p14:creationId xmlns:p14="http://schemas.microsoft.com/office/powerpoint/2010/main" val="4120561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 dirty="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 dirty="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 dirty="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A55D612A-7659-4659-98D8-5806EBB84750}"/>
              </a:ext>
            </a:extLst>
          </p:cNvPr>
          <p:cNvSpPr txBox="1"/>
          <p:nvPr/>
        </p:nvSpPr>
        <p:spPr>
          <a:xfrm>
            <a:off x="2067510" y="923487"/>
            <a:ext cx="8056980" cy="78177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2800" cap="all" dirty="0" err="1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testing</a:t>
            </a:r>
            <a:r>
              <a:rPr lang="nl-BE" sz="2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: welke tests voor de exit </a:t>
            </a:r>
            <a:r>
              <a:rPr lang="nl-BE" sz="2800" cap="all" dirty="0" err="1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strategy</a:t>
            </a:r>
            <a:r>
              <a:rPr lang="nl-BE" sz="2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?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3046D3-47DE-4C4A-9651-2048F1AF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2" y="1579365"/>
            <a:ext cx="8149229" cy="4089595"/>
          </a:xfrm>
          <a:prstGeom prst="rect">
            <a:avLst/>
          </a:prstGeom>
        </p:spPr>
      </p:pic>
      <p:sp>
        <p:nvSpPr>
          <p:cNvPr id="11" name="Right Arrow 47">
            <a:extLst>
              <a:ext uri="{FF2B5EF4-FFF2-40B4-BE49-F238E27FC236}">
                <a16:creationId xmlns:a16="http://schemas.microsoft.com/office/drawing/2014/main" id="{3F5C3D77-D52B-48ED-B47B-71FBCBCC2964}"/>
              </a:ext>
            </a:extLst>
          </p:cNvPr>
          <p:cNvSpPr/>
          <p:nvPr/>
        </p:nvSpPr>
        <p:spPr>
          <a:xfrm>
            <a:off x="8250185" y="3107073"/>
            <a:ext cx="594352" cy="3418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CF71FB-7676-4640-ABE7-D1B8F8DC5D36}"/>
              </a:ext>
            </a:extLst>
          </p:cNvPr>
          <p:cNvSpPr/>
          <p:nvPr/>
        </p:nvSpPr>
        <p:spPr>
          <a:xfrm>
            <a:off x="8844537" y="1977557"/>
            <a:ext cx="304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WELKE CAPACITEIT </a:t>
            </a:r>
            <a:r>
              <a:rPr lang="fr-BE" sz="1600" cap="all" dirty="0" err="1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is</a:t>
            </a:r>
            <a:r>
              <a:rPr lang="fr-BE" sz="16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 NODIG </a:t>
            </a:r>
          </a:p>
          <a:p>
            <a:pPr algn="ctr"/>
            <a:r>
              <a:rPr lang="fr-BE" sz="16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VOOR exit?</a:t>
            </a:r>
          </a:p>
          <a:p>
            <a:endParaRPr lang="fr-BE" sz="1600" u="sng" dirty="0"/>
          </a:p>
          <a:p>
            <a:r>
              <a:rPr lang="nl-BE" sz="1600" dirty="0"/>
              <a:t>25.000 tot 30.000 </a:t>
            </a:r>
            <a:r>
              <a:rPr lang="nl-BE" sz="1600" b="1" dirty="0"/>
              <a:t>PCR-testen </a:t>
            </a:r>
            <a:r>
              <a:rPr lang="nl-BE" sz="1600" dirty="0"/>
              <a:t>per dag</a:t>
            </a:r>
          </a:p>
          <a:p>
            <a:endParaRPr lang="fr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Opschaling tot 45.000 mogelijk indien situatie vereist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Split klassieke labo’s en federale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Voldoende leveringen en stock afnamemateriaal (&gt;1,5 miljoen tegen midden mei)</a:t>
            </a:r>
          </a:p>
        </p:txBody>
      </p:sp>
    </p:spTree>
    <p:extLst>
      <p:ext uri="{BB962C8B-B14F-4D97-AF65-F5344CB8AC3E}">
        <p14:creationId xmlns:p14="http://schemas.microsoft.com/office/powerpoint/2010/main" val="2643065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 dirty="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 dirty="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 dirty="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A55D612A-7659-4659-98D8-5806EBB84750}"/>
              </a:ext>
            </a:extLst>
          </p:cNvPr>
          <p:cNvSpPr txBox="1"/>
          <p:nvPr/>
        </p:nvSpPr>
        <p:spPr>
          <a:xfrm>
            <a:off x="2067510" y="923487"/>
            <a:ext cx="8056980" cy="78177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2800" cap="all" dirty="0" err="1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testing</a:t>
            </a:r>
            <a:r>
              <a:rPr lang="nl-BE" sz="2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: welke tests voor de exit </a:t>
            </a:r>
            <a:r>
              <a:rPr lang="nl-BE" sz="2800" cap="all" dirty="0" err="1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strategy</a:t>
            </a:r>
            <a:r>
              <a:rPr lang="nl-BE" sz="2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CF71FB-7676-4640-ABE7-D1B8F8DC5D36}"/>
              </a:ext>
            </a:extLst>
          </p:cNvPr>
          <p:cNvSpPr/>
          <p:nvPr/>
        </p:nvSpPr>
        <p:spPr>
          <a:xfrm>
            <a:off x="8861315" y="2644170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WELKE CAPACITEIT </a:t>
            </a:r>
            <a:r>
              <a:rPr lang="fr-BE" sz="1600" cap="all" dirty="0" err="1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is</a:t>
            </a:r>
            <a:r>
              <a:rPr lang="fr-BE" sz="16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 VOOR exit?</a:t>
            </a:r>
          </a:p>
          <a:p>
            <a:endParaRPr lang="fr-BE" sz="1600" u="sng" dirty="0"/>
          </a:p>
          <a:p>
            <a:pPr algn="ctr"/>
            <a:r>
              <a:rPr lang="nl-BE" sz="1600" dirty="0"/>
              <a:t>Capaciteit voor komende maanden </a:t>
            </a:r>
            <a:r>
              <a:rPr lang="nl-BE" sz="1600" dirty="0" err="1"/>
              <a:t>gesecuriseerd</a:t>
            </a:r>
            <a:r>
              <a:rPr lang="nl-BE" sz="1600" dirty="0"/>
              <a:t> om aan de toekomstige noden te voldoen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252E-3273-4C91-9F4A-A9EA73705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28" y="1838321"/>
            <a:ext cx="8132817" cy="38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6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3F08D-37E3-42E9-8946-B4FA3CB84E47}"/>
              </a:ext>
            </a:extLst>
          </p:cNvPr>
          <p:cNvSpPr/>
          <p:nvPr/>
        </p:nvSpPr>
        <p:spPr>
          <a:xfrm>
            <a:off x="4616813" y="883054"/>
            <a:ext cx="2958374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nl-BE" sz="2800" cap="all" dirty="0">
                <a:solidFill>
                  <a:srgbClr val="44546A">
                    <a:lumMod val="50000"/>
                  </a:srgbClr>
                </a:solidFill>
                <a:latin typeface="Venti CF Bold"/>
                <a:cs typeface="Venti CF Bold"/>
              </a:rPr>
              <a:t>CONTACT TRACING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3131C-84D8-48CD-B4A3-AAE6A19A95D4}"/>
              </a:ext>
            </a:extLst>
          </p:cNvPr>
          <p:cNvSpPr txBox="1"/>
          <p:nvPr/>
        </p:nvSpPr>
        <p:spPr>
          <a:xfrm>
            <a:off x="2398992" y="1426756"/>
            <a:ext cx="7673353" cy="387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endParaRPr lang="fr-BE" b="1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INTERFEDERAAL COMITE BELAST MET TESTING EN TRACING</a:t>
            </a:r>
            <a:endParaRPr lang="fr-BE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Gecoördineerde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strategie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tussen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gewesten en gemeenschappen, met de steun van federale experts.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Ontwikkeling van gemeenschappelijke scripts en procedures (aanwerving van personeel, opleiding, arbeidsorganisatie)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Opleiding van tracers (</a:t>
            </a:r>
            <a:r>
              <a:rPr lang="nl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callagents</a:t>
            </a: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, </a:t>
            </a:r>
            <a:r>
              <a:rPr lang="nl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fieldagents</a:t>
            </a: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Monitoring van succesindicatoren en optimalisatie van procedures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Gemeenschappelijke communicatiestrategie</a:t>
            </a:r>
            <a:endParaRPr lang="fr-BE" sz="1600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8356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3F08D-37E3-42E9-8946-B4FA3CB84E47}"/>
              </a:ext>
            </a:extLst>
          </p:cNvPr>
          <p:cNvSpPr/>
          <p:nvPr/>
        </p:nvSpPr>
        <p:spPr>
          <a:xfrm>
            <a:off x="4616813" y="883054"/>
            <a:ext cx="2958374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nl-BE" sz="2800" cap="all" dirty="0">
                <a:solidFill>
                  <a:srgbClr val="44546A">
                    <a:lumMod val="50000"/>
                  </a:srgbClr>
                </a:solidFill>
                <a:latin typeface="Venti CF Bold"/>
                <a:cs typeface="Venti CF Bold"/>
              </a:rPr>
              <a:t>CONTACT TRACING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3131C-84D8-48CD-B4A3-AAE6A19A95D4}"/>
              </a:ext>
            </a:extLst>
          </p:cNvPr>
          <p:cNvSpPr txBox="1"/>
          <p:nvPr/>
        </p:nvSpPr>
        <p:spPr>
          <a:xfrm>
            <a:off x="2259323" y="1571610"/>
            <a:ext cx="7673353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OP KOMST</a:t>
            </a:r>
            <a:endParaRPr lang="fr-BE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Oprichting</a:t>
            </a:r>
            <a:r>
              <a:rPr lang="nl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een operationeel callcenter 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in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elke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gemeenschap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/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gewest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(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totaal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2.000 FTE’S)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Oprichting van een gemeenschappelijk platform </a:t>
            </a: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voor het beheer van callcenters (met federale ondersteuning)</a:t>
            </a:r>
            <a:endParaRPr lang="fr-BE" dirty="0">
              <a:solidFill>
                <a:srgbClr val="32374A"/>
              </a:solidFill>
              <a:cs typeface="Calibri"/>
              <a:sym typeface="Symbol" panose="05050102010706020507" pitchFamily="18" charset="2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Oprichting van een gemeenschappelijke database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(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ondersteund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door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federale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overheid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) om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werk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tracers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en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opvolging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te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organiseren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.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Jurdisch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b="1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privacykader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uitgewerkt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door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federale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overheid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nl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om de privacy te beschermen bij 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creatie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een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app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waarvan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het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doel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is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fysieke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contact tracing te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ondersteunen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, op </a:t>
            </a:r>
            <a:r>
              <a:rPr lang="fr-BE" u="sng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vrijwillige</a:t>
            </a:r>
            <a:r>
              <a:rPr lang="fr-BE" u="sng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basis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!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Start contact tracing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vanaf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eerste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fase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afbouw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699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2067510" y="1596958"/>
            <a:ext cx="8056980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 err="1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CONCLUsies</a:t>
            </a:r>
            <a:endParaRPr lang="nl-BE" sz="4800" cap="all" dirty="0">
              <a:solidFill>
                <a:schemeClr val="tx2">
                  <a:lumMod val="50000"/>
                </a:schemeClr>
              </a:solidFill>
              <a:latin typeface="Venti CF Bold"/>
              <a:cs typeface="Venti CF Bold"/>
            </a:endParaRPr>
          </a:p>
        </p:txBody>
      </p:sp>
    </p:spTree>
    <p:extLst>
      <p:ext uri="{BB962C8B-B14F-4D97-AF65-F5344CB8AC3E}">
        <p14:creationId xmlns:p14="http://schemas.microsoft.com/office/powerpoint/2010/main" val="3055377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DDBF5-355D-4FEF-8998-9511AB833E8D}"/>
              </a:ext>
            </a:extLst>
          </p:cNvPr>
          <p:cNvSpPr txBox="1"/>
          <p:nvPr/>
        </p:nvSpPr>
        <p:spPr>
          <a:xfrm>
            <a:off x="2163191" y="3162864"/>
            <a:ext cx="78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Het niet (goed) opvolgen van de instructies in elke fase verhoogt het risico om een stap terug te moeten zetten.</a:t>
            </a:r>
            <a:endParaRPr lang="fr-BE" sz="2400" dirty="0"/>
          </a:p>
        </p:txBody>
      </p:sp>
      <p:pic>
        <p:nvPicPr>
          <p:cNvPr id="10" name="Graphic 9" descr="Warning">
            <a:extLst>
              <a:ext uri="{FF2B5EF4-FFF2-40B4-BE49-F238E27FC236}">
                <a16:creationId xmlns:a16="http://schemas.microsoft.com/office/drawing/2014/main" id="{642B2DDF-F878-44D5-875D-148185204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798" y="447509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185D53-77E9-429E-9482-690BCC315D3E}"/>
              </a:ext>
            </a:extLst>
          </p:cNvPr>
          <p:cNvSpPr txBox="1"/>
          <p:nvPr/>
        </p:nvSpPr>
        <p:spPr>
          <a:xfrm>
            <a:off x="4306803" y="1974982"/>
            <a:ext cx="357839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chemeClr val="bg1"/>
                </a:solidFill>
              </a:rPr>
              <a:t>WE REKENEN OP U!</a:t>
            </a:r>
          </a:p>
        </p:txBody>
      </p:sp>
    </p:spTree>
    <p:extLst>
      <p:ext uri="{BB962C8B-B14F-4D97-AF65-F5344CB8AC3E}">
        <p14:creationId xmlns:p14="http://schemas.microsoft.com/office/powerpoint/2010/main" val="72732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2A0A1-08CE-4F57-AEAF-733DECD01768}"/>
              </a:ext>
            </a:extLst>
          </p:cNvPr>
          <p:cNvSpPr txBox="1"/>
          <p:nvPr/>
        </p:nvSpPr>
        <p:spPr>
          <a:xfrm>
            <a:off x="7687727" y="5646350"/>
            <a:ext cx="4660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Bron: covid-19 – </a:t>
            </a:r>
            <a:r>
              <a:rPr lang="fr-BE" sz="1200" dirty="0" err="1"/>
              <a:t>epidemiologisch</a:t>
            </a:r>
            <a:r>
              <a:rPr lang="fr-BE" sz="1200" dirty="0"/>
              <a:t> bulletin (</a:t>
            </a:r>
            <a:r>
              <a:rPr lang="fr-BE" sz="1200" dirty="0" err="1"/>
              <a:t>Sciensano</a:t>
            </a:r>
            <a:r>
              <a:rPr lang="fr-BE" sz="1200" dirty="0"/>
              <a:t>, 24.04.2020)</a:t>
            </a:r>
            <a:endParaRPr lang="fr-BE" sz="1200" i="1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526B3A2-CC66-4B12-9952-A07785CB3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421" y="1275143"/>
            <a:ext cx="5334000" cy="40195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F69C0F-BB0F-45AE-B6FA-397AB9B46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18" y="1327149"/>
            <a:ext cx="52482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2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1A434BA-4FF5-40DF-93AD-C5C95A017ACC}"/>
              </a:ext>
            </a:extLst>
          </p:cNvPr>
          <p:cNvSpPr txBox="1"/>
          <p:nvPr/>
        </p:nvSpPr>
        <p:spPr>
          <a:xfrm>
            <a:off x="2067510" y="1596958"/>
            <a:ext cx="8056980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WAAR GAAN WE NAARTOE?</a:t>
            </a:r>
          </a:p>
        </p:txBody>
      </p:sp>
    </p:spTree>
    <p:extLst>
      <p:ext uri="{BB962C8B-B14F-4D97-AF65-F5344CB8AC3E}">
        <p14:creationId xmlns:p14="http://schemas.microsoft.com/office/powerpoint/2010/main" val="254009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4F4DBFDE-56F4-4F6D-B7A8-A2D883E3F8CD}"/>
              </a:ext>
            </a:extLst>
          </p:cNvPr>
          <p:cNvSpPr txBox="1"/>
          <p:nvPr/>
        </p:nvSpPr>
        <p:spPr>
          <a:xfrm>
            <a:off x="2067510" y="1035224"/>
            <a:ext cx="8056980" cy="78177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2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AANPAK en methodologie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14AD1-572F-4B04-A4B0-82EACD190539}"/>
              </a:ext>
            </a:extLst>
          </p:cNvPr>
          <p:cNvSpPr txBox="1"/>
          <p:nvPr/>
        </p:nvSpPr>
        <p:spPr>
          <a:xfrm>
            <a:off x="692458" y="2041864"/>
            <a:ext cx="522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EDAFDC3-69E9-4E6D-821F-9DE32D619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45370"/>
              </p:ext>
            </p:extLst>
          </p:nvPr>
        </p:nvGraphicFramePr>
        <p:xfrm>
          <a:off x="989909" y="2636064"/>
          <a:ext cx="2818166" cy="46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166">
                  <a:extLst>
                    <a:ext uri="{9D8B030D-6E8A-4147-A177-3AD203B41FA5}">
                      <a16:colId xmlns:a16="http://schemas.microsoft.com/office/drawing/2014/main" val="4084056066"/>
                    </a:ext>
                  </a:extLst>
                </a:gridCol>
              </a:tblGrid>
              <a:tr h="460842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/>
                        <a:t>PROGRESSIEF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71358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B7554F95-3FB1-4A52-A2D6-75BF6321B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8207"/>
              </p:ext>
            </p:extLst>
          </p:nvPr>
        </p:nvGraphicFramePr>
        <p:xfrm>
          <a:off x="4686917" y="2636064"/>
          <a:ext cx="2818166" cy="46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166">
                  <a:extLst>
                    <a:ext uri="{9D8B030D-6E8A-4147-A177-3AD203B41FA5}">
                      <a16:colId xmlns:a16="http://schemas.microsoft.com/office/drawing/2014/main" val="4084056066"/>
                    </a:ext>
                  </a:extLst>
                </a:gridCol>
              </a:tblGrid>
              <a:tr h="460842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/>
                        <a:t>EVOLUTIEF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71358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9F030B54-AD33-4D44-9CFC-C9537FF99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1741"/>
              </p:ext>
            </p:extLst>
          </p:nvPr>
        </p:nvGraphicFramePr>
        <p:xfrm>
          <a:off x="8383925" y="2636064"/>
          <a:ext cx="2818166" cy="46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166">
                  <a:extLst>
                    <a:ext uri="{9D8B030D-6E8A-4147-A177-3AD203B41FA5}">
                      <a16:colId xmlns:a16="http://schemas.microsoft.com/office/drawing/2014/main" val="4084056066"/>
                    </a:ext>
                  </a:extLst>
                </a:gridCol>
              </a:tblGrid>
              <a:tr h="460842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/>
                        <a:t>NIET-DEFINITIEF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71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07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F4FD9-80BA-4086-9949-3BFE0FC071C3}"/>
              </a:ext>
            </a:extLst>
          </p:cNvPr>
          <p:cNvSpPr txBox="1"/>
          <p:nvPr/>
        </p:nvSpPr>
        <p:spPr>
          <a:xfrm>
            <a:off x="3185136" y="1921705"/>
            <a:ext cx="148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GEZONDHEID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25FF87-D5DB-48AE-90B1-CAF9F2F6EE5A}"/>
              </a:ext>
            </a:extLst>
          </p:cNvPr>
          <p:cNvSpPr txBox="1"/>
          <p:nvPr/>
        </p:nvSpPr>
        <p:spPr>
          <a:xfrm>
            <a:off x="2862416" y="4479018"/>
            <a:ext cx="19434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700" dirty="0"/>
              <a:t>SOCIAAL WELZIJN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3305F-D12B-44C0-A3FF-DACACB1AB4C6}"/>
              </a:ext>
            </a:extLst>
          </p:cNvPr>
          <p:cNvSpPr txBox="1"/>
          <p:nvPr/>
        </p:nvSpPr>
        <p:spPr>
          <a:xfrm>
            <a:off x="7945921" y="1921705"/>
            <a:ext cx="122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ECONOMIE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074B92-96E2-4B2D-8942-C831FE157BC2}"/>
              </a:ext>
            </a:extLst>
          </p:cNvPr>
          <p:cNvSpPr txBox="1"/>
          <p:nvPr/>
        </p:nvSpPr>
        <p:spPr>
          <a:xfrm>
            <a:off x="7459656" y="4579644"/>
            <a:ext cx="1825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     PEDAGOGISCHE OPDRACHT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E883CE-A406-4639-86F9-C060E15E08E8}"/>
              </a:ext>
            </a:extLst>
          </p:cNvPr>
          <p:cNvSpPr txBox="1"/>
          <p:nvPr/>
        </p:nvSpPr>
        <p:spPr>
          <a:xfrm>
            <a:off x="4955222" y="3090597"/>
            <a:ext cx="2629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NATIONALE VEILIGHEIDSRAAD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97315B0-B97E-4111-9ABF-B69B907915E2}"/>
              </a:ext>
            </a:extLst>
          </p:cNvPr>
          <p:cNvSpPr/>
          <p:nvPr/>
        </p:nvSpPr>
        <p:spPr>
          <a:xfrm>
            <a:off x="4243507" y="1348556"/>
            <a:ext cx="4052765" cy="3945749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6A203A0A-0848-43EE-B08A-B81D245040F3}"/>
              </a:ext>
            </a:extLst>
          </p:cNvPr>
          <p:cNvSpPr/>
          <p:nvPr/>
        </p:nvSpPr>
        <p:spPr>
          <a:xfrm>
            <a:off x="7827005" y="2062017"/>
            <a:ext cx="149794" cy="15599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A3338BE1-8789-486B-8050-2E5F3F1F5A2B}"/>
              </a:ext>
            </a:extLst>
          </p:cNvPr>
          <p:cNvSpPr/>
          <p:nvPr/>
        </p:nvSpPr>
        <p:spPr>
          <a:xfrm>
            <a:off x="4630708" y="2019333"/>
            <a:ext cx="149794" cy="15599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54CFF775-C10C-42E0-AE69-5C51E576B7E6}"/>
              </a:ext>
            </a:extLst>
          </p:cNvPr>
          <p:cNvSpPr/>
          <p:nvPr/>
        </p:nvSpPr>
        <p:spPr>
          <a:xfrm>
            <a:off x="4593356" y="4479018"/>
            <a:ext cx="149794" cy="15599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FE0E9922-2A1C-4370-9EED-6C1DB7959B83}"/>
              </a:ext>
            </a:extLst>
          </p:cNvPr>
          <p:cNvSpPr/>
          <p:nvPr/>
        </p:nvSpPr>
        <p:spPr>
          <a:xfrm>
            <a:off x="7752108" y="4557016"/>
            <a:ext cx="149794" cy="15599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6" name="Graphic 25" descr="Backpack">
            <a:extLst>
              <a:ext uri="{FF2B5EF4-FFF2-40B4-BE49-F238E27FC236}">
                <a16:creationId xmlns:a16="http://schemas.microsoft.com/office/drawing/2014/main" id="{BEBC54A3-ED72-4E51-9E60-56FED1C19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6677" y="4509795"/>
            <a:ext cx="646331" cy="646331"/>
          </a:xfrm>
          <a:prstGeom prst="rect">
            <a:avLst/>
          </a:prstGeom>
        </p:spPr>
      </p:pic>
      <p:pic>
        <p:nvPicPr>
          <p:cNvPr id="28" name="Graphic 27" descr="Medical">
            <a:extLst>
              <a:ext uri="{FF2B5EF4-FFF2-40B4-BE49-F238E27FC236}">
                <a16:creationId xmlns:a16="http://schemas.microsoft.com/office/drawing/2014/main" id="{CA538711-4EC4-4EA7-8A4A-94041F324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1746" y="1854309"/>
            <a:ext cx="515231" cy="515231"/>
          </a:xfrm>
          <a:prstGeom prst="rect">
            <a:avLst/>
          </a:prstGeom>
        </p:spPr>
      </p:pic>
      <p:pic>
        <p:nvPicPr>
          <p:cNvPr id="34" name="Graphic 33" descr="Chat">
            <a:extLst>
              <a:ext uri="{FF2B5EF4-FFF2-40B4-BE49-F238E27FC236}">
                <a16:creationId xmlns:a16="http://schemas.microsoft.com/office/drawing/2014/main" id="{4853C80A-0AA2-45EC-9D2E-C35A91DB3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1562" y="4322594"/>
            <a:ext cx="680854" cy="68085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511161B-283B-4BDD-85E9-BFED5FF64C36}"/>
              </a:ext>
            </a:extLst>
          </p:cNvPr>
          <p:cNvSpPr txBox="1"/>
          <p:nvPr/>
        </p:nvSpPr>
        <p:spPr>
          <a:xfrm>
            <a:off x="909314" y="2916230"/>
            <a:ext cx="17624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GEES</a:t>
            </a:r>
          </a:p>
          <a:p>
            <a:pPr algn="ctr"/>
            <a:r>
              <a:rPr lang="fr-BE" sz="1400" dirty="0" err="1"/>
              <a:t>Groep</a:t>
            </a:r>
            <a:r>
              <a:rPr lang="fr-BE" sz="1400" dirty="0"/>
              <a:t> Experts </a:t>
            </a:r>
            <a:r>
              <a:rPr lang="fr-BE" sz="1400" dirty="0" err="1"/>
              <a:t>belast</a:t>
            </a:r>
            <a:r>
              <a:rPr lang="fr-BE" sz="1400" dirty="0"/>
              <a:t> met de Exit </a:t>
            </a:r>
            <a:r>
              <a:rPr lang="fr-BE" sz="1400" dirty="0" err="1"/>
              <a:t>Strategy</a:t>
            </a:r>
            <a:endParaRPr lang="fr-BE" sz="1400" dirty="0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C640F50E-C68B-4ED2-8460-CCFEA78BC69E}"/>
              </a:ext>
            </a:extLst>
          </p:cNvPr>
          <p:cNvSpPr/>
          <p:nvPr/>
        </p:nvSpPr>
        <p:spPr>
          <a:xfrm>
            <a:off x="619673" y="2808782"/>
            <a:ext cx="2341713" cy="1343325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143A1986-013E-4CD3-8ABF-5BB4F7334CBE}"/>
              </a:ext>
            </a:extLst>
          </p:cNvPr>
          <p:cNvSpPr/>
          <p:nvPr/>
        </p:nvSpPr>
        <p:spPr>
          <a:xfrm rot="5400000">
            <a:off x="3463513" y="2895611"/>
            <a:ext cx="277867" cy="112950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1F749B5B-0F21-4721-B2CD-C9073659542C}"/>
              </a:ext>
            </a:extLst>
          </p:cNvPr>
          <p:cNvSpPr/>
          <p:nvPr/>
        </p:nvSpPr>
        <p:spPr>
          <a:xfrm>
            <a:off x="9741844" y="2714088"/>
            <a:ext cx="2341713" cy="1343325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9BB5AC-D828-411B-B2F2-BD0D2B697BE3}"/>
              </a:ext>
            </a:extLst>
          </p:cNvPr>
          <p:cNvSpPr txBox="1"/>
          <p:nvPr/>
        </p:nvSpPr>
        <p:spPr>
          <a:xfrm>
            <a:off x="9924597" y="3029041"/>
            <a:ext cx="197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CELEVAL</a:t>
            </a:r>
          </a:p>
          <a:p>
            <a:pPr algn="ctr"/>
            <a:r>
              <a:rPr lang="fr-BE" sz="1400" dirty="0"/>
              <a:t>(RMG + RAG + </a:t>
            </a:r>
            <a:r>
              <a:rPr lang="fr-BE" sz="1400" dirty="0" err="1"/>
              <a:t>CSCovid</a:t>
            </a:r>
            <a:r>
              <a:rPr lang="fr-BE" sz="1400" dirty="0"/>
              <a:t>)</a:t>
            </a:r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EB6F7D96-69D6-4971-BB66-753DCD556296}"/>
              </a:ext>
            </a:extLst>
          </p:cNvPr>
          <p:cNvSpPr/>
          <p:nvPr/>
        </p:nvSpPr>
        <p:spPr>
          <a:xfrm rot="16200000">
            <a:off x="8798071" y="2901347"/>
            <a:ext cx="277867" cy="112950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6" name="Graphic 45" descr="Gears">
            <a:extLst>
              <a:ext uri="{FF2B5EF4-FFF2-40B4-BE49-F238E27FC236}">
                <a16:creationId xmlns:a16="http://schemas.microsoft.com/office/drawing/2014/main" id="{2A49E9D9-BA82-4C30-8A77-504616004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37004" y="1839141"/>
            <a:ext cx="767904" cy="767904"/>
          </a:xfrm>
          <a:prstGeom prst="rect">
            <a:avLst/>
          </a:prstGeom>
        </p:spPr>
      </p:pic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A0D7E2D3-7328-4FCF-B3A0-926CF7B75626}"/>
              </a:ext>
            </a:extLst>
          </p:cNvPr>
          <p:cNvSpPr/>
          <p:nvPr/>
        </p:nvSpPr>
        <p:spPr>
          <a:xfrm>
            <a:off x="6217506" y="1275348"/>
            <a:ext cx="149794" cy="15599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947B05-2EB3-46AE-B76C-BB2AEBD0151D}"/>
              </a:ext>
            </a:extLst>
          </p:cNvPr>
          <p:cNvSpPr txBox="1"/>
          <p:nvPr/>
        </p:nvSpPr>
        <p:spPr>
          <a:xfrm>
            <a:off x="6367299" y="970888"/>
            <a:ext cx="337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BESCHERMING VAN DE MEEST 	KWETSBAREN</a:t>
            </a:r>
          </a:p>
        </p:txBody>
      </p:sp>
      <p:pic>
        <p:nvPicPr>
          <p:cNvPr id="50" name="Graphic 49" descr="Umbrella">
            <a:extLst>
              <a:ext uri="{FF2B5EF4-FFF2-40B4-BE49-F238E27FC236}">
                <a16:creationId xmlns:a16="http://schemas.microsoft.com/office/drawing/2014/main" id="{C90E4B85-0755-44FC-9490-6048EB498F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27291" y="720361"/>
            <a:ext cx="679375" cy="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D7AF8-2913-4632-A532-BFFA606D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0"/>
            <a:ext cx="12192000" cy="1073150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A228C811-665B-42F6-9034-4A3DD87EB7A8}"/>
              </a:ext>
            </a:extLst>
          </p:cNvPr>
          <p:cNvSpPr txBox="1"/>
          <p:nvPr/>
        </p:nvSpPr>
        <p:spPr>
          <a:xfrm>
            <a:off x="2398992" y="430692"/>
            <a:ext cx="7394016" cy="354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cap="all" spc="230">
                <a:solidFill>
                  <a:schemeClr val="tx2">
                    <a:lumMod val="50000"/>
                  </a:schemeClr>
                </a:solidFill>
                <a:latin typeface="Venti CF Bold"/>
                <a:cs typeface="Venti CF Light"/>
              </a:rPr>
              <a:t>BEL</a:t>
            </a:r>
            <a:r>
              <a:rPr lang="nl-BE" cap="all" spc="230">
                <a:solidFill>
                  <a:schemeClr val="accent4"/>
                </a:solidFill>
                <a:latin typeface="Venti CF Bold"/>
                <a:cs typeface="Venti CF Light"/>
              </a:rPr>
              <a:t>GI</a:t>
            </a:r>
            <a:r>
              <a:rPr lang="nl-BE" cap="all" spc="230">
                <a:solidFill>
                  <a:srgbClr val="FF0000"/>
                </a:solidFill>
                <a:latin typeface="Venti CF Bold"/>
                <a:cs typeface="Venti CF Light"/>
              </a:rPr>
              <a:t>UM</a:t>
            </a:r>
            <a:r>
              <a:rPr lang="nl-BE" cap="all" spc="230">
                <a:latin typeface="Venti CF Bold"/>
                <a:cs typeface="Venti CF Light"/>
              </a:rPr>
              <a:t>’S EXIT STRATEGY</a:t>
            </a:r>
            <a:endParaRPr lang="nl-BE" cap="all" spc="230" dirty="0">
              <a:latin typeface="Venti CF Light"/>
              <a:cs typeface="Venti CF Light"/>
            </a:endParaRPr>
          </a:p>
        </p:txBody>
      </p:sp>
      <p:sp>
        <p:nvSpPr>
          <p:cNvPr id="26" name="ZoneTexte 3">
            <a:extLst>
              <a:ext uri="{FF2B5EF4-FFF2-40B4-BE49-F238E27FC236}">
                <a16:creationId xmlns:a16="http://schemas.microsoft.com/office/drawing/2014/main" id="{67461F6F-1A45-4895-92F5-B86AD2B0E9A0}"/>
              </a:ext>
            </a:extLst>
          </p:cNvPr>
          <p:cNvSpPr txBox="1"/>
          <p:nvPr/>
        </p:nvSpPr>
        <p:spPr>
          <a:xfrm>
            <a:off x="2067510" y="1383313"/>
            <a:ext cx="8056980" cy="78177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2800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Regels die van toepassing blijven</a:t>
            </a:r>
          </a:p>
        </p:txBody>
      </p:sp>
      <p:sp>
        <p:nvSpPr>
          <p:cNvPr id="27" name="ZoneTexte 3">
            <a:extLst>
              <a:ext uri="{FF2B5EF4-FFF2-40B4-BE49-F238E27FC236}">
                <a16:creationId xmlns:a16="http://schemas.microsoft.com/office/drawing/2014/main" id="{156D3427-37BB-4544-B37D-8636A0BD0447}"/>
              </a:ext>
            </a:extLst>
          </p:cNvPr>
          <p:cNvSpPr txBox="1"/>
          <p:nvPr/>
        </p:nvSpPr>
        <p:spPr>
          <a:xfrm>
            <a:off x="4237319" y="3429000"/>
            <a:ext cx="3717357" cy="78177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2800" b="1" cap="all" dirty="0">
                <a:solidFill>
                  <a:schemeClr val="tx2">
                    <a:lumMod val="50000"/>
                  </a:schemeClr>
                </a:solidFill>
                <a:latin typeface="Venti CF Bold"/>
                <a:cs typeface="Venti CF Bold"/>
              </a:rPr>
              <a:t>Fysieke afstand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676292-969A-4ED9-B5E3-B55CCBCEF232}"/>
              </a:ext>
            </a:extLst>
          </p:cNvPr>
          <p:cNvCxnSpPr>
            <a:cxnSpLocks/>
          </p:cNvCxnSpPr>
          <p:nvPr/>
        </p:nvCxnSpPr>
        <p:spPr>
          <a:xfrm>
            <a:off x="3409025" y="3053918"/>
            <a:ext cx="54242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62F289-98D0-4F23-860F-BF7EC64BB751}"/>
              </a:ext>
            </a:extLst>
          </p:cNvPr>
          <p:cNvSpPr txBox="1"/>
          <p:nvPr/>
        </p:nvSpPr>
        <p:spPr>
          <a:xfrm>
            <a:off x="5696503" y="2649030"/>
            <a:ext cx="79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/>
              <a:t>1m50</a:t>
            </a:r>
          </a:p>
        </p:txBody>
      </p:sp>
    </p:spTree>
    <p:extLst>
      <p:ext uri="{BB962C8B-B14F-4D97-AF65-F5344CB8AC3E}">
        <p14:creationId xmlns:p14="http://schemas.microsoft.com/office/powerpoint/2010/main" val="11320422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1981</Words>
  <Application>Microsoft Office PowerPoint</Application>
  <PresentationFormat>Widescreen</PresentationFormat>
  <Paragraphs>424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Symbol</vt:lpstr>
      <vt:lpstr>Venti CF Bold</vt:lpstr>
      <vt:lpstr>Venti CF Light</vt:lpstr>
      <vt:lpstr>Wingdings</vt:lpstr>
      <vt:lpstr>Thème Office</vt:lpstr>
      <vt:lpstr>BELGIUM’s exit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Doelgroep</vt:lpstr>
      <vt:lpstr>Algemeen</vt:lpstr>
      <vt:lpstr>Mondmaskers en uitrusting</vt:lpstr>
      <vt:lpstr>Handhygiëne</vt:lpstr>
      <vt:lpstr>Organisatie van de klassen</vt:lpstr>
      <vt:lpstr>Schoolorganisatie</vt:lpstr>
      <vt:lpstr>Toiletten</vt:lpstr>
      <vt:lpstr>Schoonmaak</vt:lpstr>
      <vt:lpstr>Eerste hulp/zieke leerling of personeelslid en algemene gezondheid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Daems Thomas</dc:creator>
  <cp:lastModifiedBy>Pattyn Elke</cp:lastModifiedBy>
  <cp:revision>224</cp:revision>
  <dcterms:created xsi:type="dcterms:W3CDTF">2020-04-22T10:09:13Z</dcterms:created>
  <dcterms:modified xsi:type="dcterms:W3CDTF">2020-04-24T21:17:54Z</dcterms:modified>
</cp:coreProperties>
</file>